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148"/>
  </p:notesMasterIdLst>
  <p:handoutMasterIdLst>
    <p:handoutMasterId r:id="rId149"/>
  </p:handoutMasterIdLst>
  <p:sldIdLst>
    <p:sldId id="258" r:id="rId2"/>
    <p:sldId id="256" r:id="rId3"/>
    <p:sldId id="257" r:id="rId4"/>
    <p:sldId id="260" r:id="rId5"/>
    <p:sldId id="406" r:id="rId6"/>
    <p:sldId id="259" r:id="rId7"/>
    <p:sldId id="275" r:id="rId8"/>
    <p:sldId id="279" r:id="rId9"/>
    <p:sldId id="261" r:id="rId10"/>
    <p:sldId id="274" r:id="rId11"/>
    <p:sldId id="276" r:id="rId12"/>
    <p:sldId id="277" r:id="rId13"/>
    <p:sldId id="278" r:id="rId14"/>
    <p:sldId id="262" r:id="rId15"/>
    <p:sldId id="264" r:id="rId16"/>
    <p:sldId id="263" r:id="rId17"/>
    <p:sldId id="294" r:id="rId18"/>
    <p:sldId id="265" r:id="rId19"/>
    <p:sldId id="266" r:id="rId20"/>
    <p:sldId id="267" r:id="rId21"/>
    <p:sldId id="268" r:id="rId22"/>
    <p:sldId id="269" r:id="rId23"/>
    <p:sldId id="272" r:id="rId24"/>
    <p:sldId id="270" r:id="rId25"/>
    <p:sldId id="295" r:id="rId26"/>
    <p:sldId id="330" r:id="rId27"/>
    <p:sldId id="273" r:id="rId28"/>
    <p:sldId id="280" r:id="rId29"/>
    <p:sldId id="271" r:id="rId30"/>
    <p:sldId id="282" r:id="rId31"/>
    <p:sldId id="283" r:id="rId32"/>
    <p:sldId id="331" r:id="rId33"/>
    <p:sldId id="407" r:id="rId34"/>
    <p:sldId id="405" r:id="rId35"/>
    <p:sldId id="285" r:id="rId36"/>
    <p:sldId id="286" r:id="rId37"/>
    <p:sldId id="290" r:id="rId38"/>
    <p:sldId id="287" r:id="rId39"/>
    <p:sldId id="288" r:id="rId40"/>
    <p:sldId id="289" r:id="rId41"/>
    <p:sldId id="291" r:id="rId42"/>
    <p:sldId id="292" r:id="rId43"/>
    <p:sldId id="293" r:id="rId44"/>
    <p:sldId id="296" r:id="rId45"/>
    <p:sldId id="297" r:id="rId46"/>
    <p:sldId id="408" r:id="rId47"/>
    <p:sldId id="298" r:id="rId48"/>
    <p:sldId id="299" r:id="rId49"/>
    <p:sldId id="300" r:id="rId50"/>
    <p:sldId id="302" r:id="rId51"/>
    <p:sldId id="304" r:id="rId52"/>
    <p:sldId id="305" r:id="rId53"/>
    <p:sldId id="303" r:id="rId54"/>
    <p:sldId id="301" r:id="rId55"/>
    <p:sldId id="306" r:id="rId56"/>
    <p:sldId id="284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404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013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7064" autoAdjust="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15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C45D5E0-DA2A-4CFE-A803-1CC5805F774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3551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27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98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5B558418-7860-4929-A4BE-5A98DC6E556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90179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ítulo, texto e clipe de mí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Mídia 3"/>
          <p:cNvSpPr>
            <a:spLocks noGrp="1"/>
          </p:cNvSpPr>
          <p:nvPr>
            <p:ph type="media"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ldanha77@yahoo.com.br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asn@ufpa.b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emf"/><Relationship Id="rId4" Type="http://schemas.openxmlformats.org/officeDocument/2006/relationships/image" Target="../media/image70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112838" y="115888"/>
            <a:ext cx="7851775" cy="12248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  <a:effectLst/>
                <a:cs typeface="Arial" pitchFamily="34" charset="0"/>
              </a:rPr>
              <a:t>UNIVERSIDADE FEDERAL DO PARÁ</a:t>
            </a:r>
            <a:br>
              <a:rPr lang="pt-BR" sz="2000" dirty="0">
                <a:solidFill>
                  <a:schemeClr val="tx1"/>
                </a:solidFill>
                <a:effectLst/>
                <a:cs typeface="Arial" pitchFamily="34" charset="0"/>
              </a:rPr>
            </a:br>
            <a:r>
              <a:rPr lang="pt-BR" sz="2000" dirty="0">
                <a:solidFill>
                  <a:schemeClr val="tx1"/>
                </a:solidFill>
                <a:effectLst/>
                <a:cs typeface="Arial" pitchFamily="34" charset="0"/>
              </a:rPr>
              <a:t>INSTITUTO DE TECNOLOGIA </a:t>
            </a:r>
            <a:br>
              <a:rPr lang="pt-BR" sz="2000" dirty="0">
                <a:solidFill>
                  <a:schemeClr val="tx1"/>
                </a:solidFill>
                <a:effectLst/>
                <a:cs typeface="Arial" pitchFamily="34" charset="0"/>
              </a:rPr>
            </a:br>
            <a:r>
              <a:rPr lang="pt-BR" sz="2000" dirty="0">
                <a:solidFill>
                  <a:schemeClr val="tx1"/>
                </a:solidFill>
                <a:effectLst/>
                <a:cs typeface="Arial" pitchFamily="34" charset="0"/>
              </a:rPr>
              <a:t>FACULDADE DE ENGENHARIA MECÂNICA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  <a:effectLst/>
                <a:cs typeface="Arial" pitchFamily="34" charset="0"/>
              </a:rPr>
              <a:t>PROGRAMA DE PÓS-GRADUAÇÃO EM ENGENHARIA MECÂNICA</a:t>
            </a:r>
            <a:br>
              <a:rPr lang="pt-BR" sz="2000" dirty="0">
                <a:solidFill>
                  <a:schemeClr val="tx1"/>
                </a:solidFill>
                <a:effectLst/>
                <a:cs typeface="Arial" pitchFamily="34" charset="0"/>
              </a:rPr>
            </a:br>
            <a:endParaRPr lang="pt-BR" sz="2000" dirty="0">
              <a:solidFill>
                <a:schemeClr val="tx1"/>
              </a:solidFill>
              <a:effectLst/>
            </a:endParaRPr>
          </a:p>
        </p:txBody>
      </p:sp>
      <p:pic>
        <p:nvPicPr>
          <p:cNvPr id="1027" name="Picture 6" descr="ufpa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5" y="112713"/>
            <a:ext cx="1296988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WordArt 8"/>
          <p:cNvSpPr>
            <a:spLocks noChangeArrowheads="1" noChangeShapeType="1" noTextEdit="1"/>
          </p:cNvSpPr>
          <p:nvPr/>
        </p:nvSpPr>
        <p:spPr bwMode="auto">
          <a:xfrm>
            <a:off x="1619250" y="2708275"/>
            <a:ext cx="6481763" cy="18002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t-BR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767676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rial Black"/>
              </a:rPr>
              <a:t>Processos de Soldagem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971550" y="4595813"/>
            <a:ext cx="7777163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/>
              <a:t>Prof. Dr. </a:t>
            </a:r>
            <a:r>
              <a:rPr lang="pt-BR" sz="2400"/>
              <a:t>ALEXANDRE SALDANHA DO NASCIMENTO</a:t>
            </a:r>
          </a:p>
          <a:p>
            <a:pPr algn="ctr">
              <a:spcBef>
                <a:spcPct val="50000"/>
              </a:spcBef>
            </a:pPr>
            <a:r>
              <a:rPr lang="pt-BR" sz="2400">
                <a:hlinkClick r:id="rId3"/>
              </a:rPr>
              <a:t>saldanha77@yahoo.com.br</a:t>
            </a:r>
            <a:endParaRPr lang="pt-BR" sz="2400"/>
          </a:p>
          <a:p>
            <a:pPr algn="ctr">
              <a:spcBef>
                <a:spcPct val="50000"/>
              </a:spcBef>
            </a:pPr>
            <a:r>
              <a:rPr lang="pt-BR" sz="2400">
                <a:hlinkClick r:id="rId4"/>
              </a:rPr>
              <a:t>asn@ufpa.br</a:t>
            </a:r>
            <a:endParaRPr lang="pt-BR" sz="2400"/>
          </a:p>
        </p:txBody>
      </p:sp>
      <p:sp>
        <p:nvSpPr>
          <p:cNvPr id="1030" name="Retângulo 5"/>
          <p:cNvSpPr>
            <a:spLocks noChangeArrowheads="1"/>
          </p:cNvSpPr>
          <p:nvPr/>
        </p:nvSpPr>
        <p:spPr bwMode="auto">
          <a:xfrm>
            <a:off x="3998913" y="6373813"/>
            <a:ext cx="16017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pt-BR"/>
              <a:t>Belém 2012-2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513" y="476250"/>
            <a:ext cx="8458200" cy="56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tângulo 1"/>
          <p:cNvSpPr>
            <a:spLocks noChangeArrowheads="1"/>
          </p:cNvSpPr>
          <p:nvPr/>
        </p:nvSpPr>
        <p:spPr bwMode="auto">
          <a:xfrm>
            <a:off x="1000125" y="571480"/>
            <a:ext cx="6500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400" b="1" dirty="0"/>
              <a:t>DIMENSIONAMENTO DAS SOLDAS</a:t>
            </a:r>
          </a:p>
        </p:txBody>
      </p:sp>
      <p:sp>
        <p:nvSpPr>
          <p:cNvPr id="29699" name="Retângulo 4"/>
          <p:cNvSpPr>
            <a:spLocks noChangeArrowheads="1"/>
          </p:cNvSpPr>
          <p:nvPr/>
        </p:nvSpPr>
        <p:spPr bwMode="auto">
          <a:xfrm>
            <a:off x="285752" y="1357313"/>
            <a:ext cx="8358214" cy="39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pt-BR" dirty="0"/>
              <a:t>	As dimensões da solda são representadas por números colocados ao lado do símbolo ou dentro dele. Indicam </a:t>
            </a:r>
          </a:p>
          <a:p>
            <a:pPr algn="just">
              <a:spcBef>
                <a:spcPts val="1200"/>
              </a:spcBef>
              <a:buFont typeface="Wingdings" pitchFamily="2" charset="2"/>
              <a:buChar char="ü"/>
            </a:pPr>
            <a:r>
              <a:rPr lang="pt-BR" dirty="0"/>
              <a:t>a altura da perna da solda, </a:t>
            </a:r>
          </a:p>
          <a:p>
            <a:pPr algn="just">
              <a:spcBef>
                <a:spcPts val="1200"/>
              </a:spcBef>
              <a:buFont typeface="Wingdings" pitchFamily="2" charset="2"/>
              <a:buChar char="ü"/>
            </a:pPr>
            <a:r>
              <a:rPr lang="pt-BR" dirty="0"/>
              <a:t>a profundidade do chanfro </a:t>
            </a:r>
          </a:p>
          <a:p>
            <a:pPr algn="just">
              <a:spcBef>
                <a:spcPts val="1200"/>
              </a:spcBef>
              <a:buFont typeface="Wingdings" pitchFamily="2" charset="2"/>
              <a:buChar char="ü"/>
            </a:pPr>
            <a:r>
              <a:rPr lang="pt-BR" dirty="0"/>
              <a:t>Ângulo do chanfro a ser feito.</a:t>
            </a:r>
          </a:p>
          <a:p>
            <a:pPr algn="just">
              <a:spcBef>
                <a:spcPts val="1200"/>
              </a:spcBef>
              <a:buFont typeface="Wingdings" pitchFamily="2" charset="2"/>
              <a:buChar char="ü"/>
            </a:pPr>
            <a:r>
              <a:rPr lang="pt-BR" dirty="0"/>
              <a:t>Abertura da raiz</a:t>
            </a:r>
          </a:p>
          <a:p>
            <a:pPr algn="just">
              <a:spcBef>
                <a:spcPts val="1200"/>
              </a:spcBef>
              <a:buFont typeface="Wingdings" pitchFamily="2" charset="2"/>
              <a:buChar char="ü"/>
            </a:pPr>
            <a:r>
              <a:rPr lang="pt-BR" dirty="0"/>
              <a:t>A penetração de solda </a:t>
            </a:r>
          </a:p>
          <a:p>
            <a:pPr algn="just">
              <a:spcBef>
                <a:spcPts val="1200"/>
              </a:spcBef>
              <a:buFont typeface="Wingdings" pitchFamily="2" charset="2"/>
              <a:buChar char="ü"/>
            </a:pPr>
            <a:r>
              <a:rPr lang="pt-BR" dirty="0"/>
              <a:t>Garganta efetiva.</a:t>
            </a:r>
          </a:p>
          <a:p>
            <a:pPr algn="just">
              <a:spcBef>
                <a:spcPts val="1200"/>
              </a:spcBef>
              <a:buFont typeface="Wingdings" pitchFamily="2" charset="2"/>
              <a:buChar char="ü"/>
            </a:pPr>
            <a:r>
              <a:rPr lang="pt-BR" dirty="0"/>
              <a:t>o comprimento e o espaçamento do cordão de solda.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tângulo 1"/>
          <p:cNvSpPr>
            <a:spLocks noChangeArrowheads="1"/>
          </p:cNvSpPr>
          <p:nvPr/>
        </p:nvSpPr>
        <p:spPr bwMode="auto">
          <a:xfrm>
            <a:off x="1000125" y="323832"/>
            <a:ext cx="6500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400" b="1" dirty="0"/>
              <a:t>DIMENSIONAMENTO DAS SOLDAS</a:t>
            </a:r>
          </a:p>
        </p:txBody>
      </p:sp>
      <p:pic>
        <p:nvPicPr>
          <p:cNvPr id="27651" name="Picture 4"/>
          <p:cNvPicPr>
            <a:picLocks noChangeAspect="1" noChangeArrowheads="1"/>
          </p:cNvPicPr>
          <p:nvPr/>
        </p:nvPicPr>
        <p:blipFill>
          <a:blip r:embed="rId2"/>
          <a:srcRect r="50781" b="69333"/>
          <a:stretch>
            <a:fillRect/>
          </a:stretch>
        </p:blipFill>
        <p:spPr bwMode="auto">
          <a:xfrm>
            <a:off x="0" y="1500188"/>
            <a:ext cx="4500563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 t="30667" r="50781" b="33333"/>
          <a:stretch>
            <a:fillRect/>
          </a:stretch>
        </p:blipFill>
        <p:spPr bwMode="auto">
          <a:xfrm>
            <a:off x="0" y="3214688"/>
            <a:ext cx="4500563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 t="64000" r="50781"/>
          <a:stretch>
            <a:fillRect/>
          </a:stretch>
        </p:blipFill>
        <p:spPr bwMode="auto">
          <a:xfrm>
            <a:off x="0" y="4929188"/>
            <a:ext cx="4500563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 l="48438" b="69333"/>
          <a:stretch>
            <a:fillRect/>
          </a:stretch>
        </p:blipFill>
        <p:spPr bwMode="auto">
          <a:xfrm>
            <a:off x="4429125" y="1500188"/>
            <a:ext cx="4714875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 l="50000" t="30667" b="33333"/>
          <a:stretch>
            <a:fillRect/>
          </a:stretch>
        </p:blipFill>
        <p:spPr bwMode="auto">
          <a:xfrm>
            <a:off x="4572000" y="3143250"/>
            <a:ext cx="4572000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/>
          <a:srcRect l="50781" t="64000"/>
          <a:stretch>
            <a:fillRect/>
          </a:stretch>
        </p:blipFill>
        <p:spPr bwMode="auto">
          <a:xfrm>
            <a:off x="4643438" y="4929188"/>
            <a:ext cx="4500562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tângulo 1"/>
          <p:cNvSpPr>
            <a:spLocks noChangeArrowheads="1"/>
          </p:cNvSpPr>
          <p:nvPr/>
        </p:nvSpPr>
        <p:spPr bwMode="auto">
          <a:xfrm>
            <a:off x="1000125" y="714356"/>
            <a:ext cx="6500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400" b="1" dirty="0"/>
              <a:t>DIMENSIONAMENTO DAS SOLDAS</a:t>
            </a:r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2"/>
          <a:srcRect l="20703" t="8984" r="19531" b="74319"/>
          <a:stretch>
            <a:fillRect/>
          </a:stretch>
        </p:blipFill>
        <p:spPr bwMode="auto">
          <a:xfrm>
            <a:off x="0" y="1500188"/>
            <a:ext cx="9144000" cy="235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 l="20703" t="24770" r="19531" b="53133"/>
          <a:stretch>
            <a:fillRect/>
          </a:stretch>
        </p:blipFill>
        <p:spPr bwMode="auto">
          <a:xfrm>
            <a:off x="0" y="3786188"/>
            <a:ext cx="8936038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tângulo 1"/>
          <p:cNvSpPr>
            <a:spLocks noChangeArrowheads="1"/>
          </p:cNvSpPr>
          <p:nvPr/>
        </p:nvSpPr>
        <p:spPr bwMode="auto">
          <a:xfrm>
            <a:off x="1000125" y="571480"/>
            <a:ext cx="6500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400" b="1" dirty="0"/>
              <a:t>DIMENSIONAMENTO DAS SOLDAS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/>
          <a:srcRect l="50165" t="63704" r="19531" b="14198"/>
          <a:stretch>
            <a:fillRect/>
          </a:stretch>
        </p:blipFill>
        <p:spPr bwMode="auto">
          <a:xfrm>
            <a:off x="4714876" y="3857625"/>
            <a:ext cx="439896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/>
          <a:srcRect l="20703" t="45815" r="56023" b="21564"/>
          <a:stretch>
            <a:fillRect/>
          </a:stretch>
        </p:blipFill>
        <p:spPr bwMode="auto">
          <a:xfrm>
            <a:off x="0" y="1571625"/>
            <a:ext cx="4714875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/>
          <a:srcRect l="48482" t="46675" r="22147" b="36743"/>
          <a:stretch>
            <a:fillRect/>
          </a:stretch>
        </p:blipFill>
        <p:spPr bwMode="auto">
          <a:xfrm>
            <a:off x="4000532" y="1428750"/>
            <a:ext cx="51435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tângulo 1"/>
          <p:cNvSpPr>
            <a:spLocks noChangeArrowheads="1"/>
          </p:cNvSpPr>
          <p:nvPr/>
        </p:nvSpPr>
        <p:spPr bwMode="auto">
          <a:xfrm>
            <a:off x="1071538" y="357166"/>
            <a:ext cx="6500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400" b="1" dirty="0"/>
              <a:t>DIMENSIONAMENTO DAS SOLDAS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/>
          <a:srcRect l="32227" t="65640" r="33749" b="4785"/>
          <a:stretch>
            <a:fillRect/>
          </a:stretch>
        </p:blipFill>
        <p:spPr bwMode="auto">
          <a:xfrm>
            <a:off x="4929188" y="1285875"/>
            <a:ext cx="4214812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32227" t="34424" r="31445" b="34360"/>
          <a:stretch>
            <a:fillRect/>
          </a:stretch>
        </p:blipFill>
        <p:spPr bwMode="auto">
          <a:xfrm>
            <a:off x="0" y="1571625"/>
            <a:ext cx="5000625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tângulo 1"/>
          <p:cNvSpPr>
            <a:spLocks noChangeArrowheads="1"/>
          </p:cNvSpPr>
          <p:nvPr/>
        </p:nvSpPr>
        <p:spPr bwMode="auto">
          <a:xfrm>
            <a:off x="1000100" y="357166"/>
            <a:ext cx="6500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400" b="1" dirty="0"/>
              <a:t>DIMENSIONAMENTO DAS SOLDAS</a:t>
            </a:r>
          </a:p>
        </p:txBody>
      </p:sp>
      <p:sp>
        <p:nvSpPr>
          <p:cNvPr id="6" name="Retângulo 1"/>
          <p:cNvSpPr>
            <a:spLocks noChangeArrowheads="1"/>
          </p:cNvSpPr>
          <p:nvPr/>
        </p:nvSpPr>
        <p:spPr bwMode="auto">
          <a:xfrm>
            <a:off x="0" y="1357313"/>
            <a:ext cx="9144000" cy="184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1800"/>
              </a:spcBef>
              <a:defRPr/>
            </a:pPr>
            <a:r>
              <a:rPr lang="pt-BR" sz="2400" b="1" dirty="0"/>
              <a:t>Juntas de Ângulo – Soldas em ângulo</a:t>
            </a:r>
          </a:p>
          <a:p>
            <a:pPr marL="457200" indent="-457200" algn="just">
              <a:spcBef>
                <a:spcPts val="1800"/>
              </a:spcBef>
              <a:buFont typeface="+mj-lt"/>
              <a:buAutoNum type="arabicParenR"/>
              <a:defRPr/>
            </a:pPr>
            <a:r>
              <a:rPr lang="pt-BR" sz="2000" dirty="0"/>
              <a:t>A penetração da raiz da solda em ângulo virá indicada em parênteses.</a:t>
            </a:r>
          </a:p>
          <a:p>
            <a:pPr marL="457200" indent="-457200" algn="just">
              <a:spcBef>
                <a:spcPts val="1800"/>
              </a:spcBef>
              <a:buFont typeface="+mj-lt"/>
              <a:buAutoNum type="arabicParenR"/>
              <a:defRPr/>
            </a:pPr>
            <a:r>
              <a:rPr lang="pt-BR" sz="2000" dirty="0"/>
              <a:t>As pernas da solda estão indicadas ao lado esquerdo do símbolo de solda em ângulo</a:t>
            </a:r>
          </a:p>
        </p:txBody>
      </p:sp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2"/>
          <a:srcRect l="53821" t="38818" r="22656" b="29688"/>
          <a:stretch>
            <a:fillRect/>
          </a:stretch>
        </p:blipFill>
        <p:spPr bwMode="auto">
          <a:xfrm>
            <a:off x="4429124" y="3000375"/>
            <a:ext cx="4643437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/>
          <a:srcRect l="26367" t="38818" r="50323" b="31885"/>
          <a:stretch>
            <a:fillRect/>
          </a:stretch>
        </p:blipFill>
        <p:spPr bwMode="auto">
          <a:xfrm>
            <a:off x="0" y="3143250"/>
            <a:ext cx="435768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tângulo 1"/>
          <p:cNvSpPr>
            <a:spLocks noChangeArrowheads="1"/>
          </p:cNvSpPr>
          <p:nvPr/>
        </p:nvSpPr>
        <p:spPr bwMode="auto">
          <a:xfrm>
            <a:off x="1000100" y="500042"/>
            <a:ext cx="6500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400" b="1" dirty="0"/>
              <a:t>DIMENSIONAMENTO DAS SOLDAS</a:t>
            </a:r>
          </a:p>
        </p:txBody>
      </p:sp>
      <p:sp>
        <p:nvSpPr>
          <p:cNvPr id="6" name="Retângulo 1"/>
          <p:cNvSpPr>
            <a:spLocks noChangeArrowheads="1"/>
          </p:cNvSpPr>
          <p:nvPr/>
        </p:nvSpPr>
        <p:spPr bwMode="auto">
          <a:xfrm>
            <a:off x="0" y="1357313"/>
            <a:ext cx="914400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1800"/>
              </a:spcBef>
              <a:defRPr/>
            </a:pPr>
            <a:r>
              <a:rPr lang="pt-BR" sz="2400" b="1" dirty="0"/>
              <a:t>Juntas de Ângulo – Soldas em ângulo</a:t>
            </a:r>
          </a:p>
          <a:p>
            <a:pPr marL="457200" indent="-457200" algn="just">
              <a:spcBef>
                <a:spcPts val="1800"/>
              </a:spcBef>
              <a:buFont typeface="+mj-lt"/>
              <a:buAutoNum type="arabicPeriod" startAt="3"/>
              <a:defRPr/>
            </a:pPr>
            <a:r>
              <a:rPr lang="pt-BR" sz="2400" dirty="0"/>
              <a:t>No caso de solda de pernas desiguais, as cotas devem indicar primeiro a altura da perna e depois o seu comprimento.</a:t>
            </a:r>
            <a:endParaRPr lang="pt-BR" sz="2400" b="1" dirty="0"/>
          </a:p>
        </p:txBody>
      </p:sp>
      <p:pic>
        <p:nvPicPr>
          <p:cNvPr id="33801" name="Picture 9"/>
          <p:cNvPicPr>
            <a:picLocks noChangeAspect="1" noChangeArrowheads="1"/>
          </p:cNvPicPr>
          <p:nvPr/>
        </p:nvPicPr>
        <p:blipFill>
          <a:blip r:embed="rId2"/>
          <a:srcRect l="46732"/>
          <a:stretch>
            <a:fillRect/>
          </a:stretch>
        </p:blipFill>
        <p:spPr bwMode="auto">
          <a:xfrm>
            <a:off x="4583151" y="3143250"/>
            <a:ext cx="4500562" cy="350043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/>
          <a:srcRect r="54852"/>
          <a:stretch>
            <a:fillRect/>
          </a:stretch>
        </p:blipFill>
        <p:spPr bwMode="auto">
          <a:xfrm>
            <a:off x="11151" y="3286125"/>
            <a:ext cx="4572000" cy="32861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tângulo 1"/>
          <p:cNvSpPr>
            <a:spLocks noChangeArrowheads="1"/>
          </p:cNvSpPr>
          <p:nvPr/>
        </p:nvSpPr>
        <p:spPr bwMode="auto">
          <a:xfrm>
            <a:off x="1000125" y="214290"/>
            <a:ext cx="6500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400" b="1" dirty="0"/>
              <a:t>DIMENSIONAMENTO DAS SOLDAS</a:t>
            </a:r>
          </a:p>
        </p:txBody>
      </p:sp>
      <p:sp>
        <p:nvSpPr>
          <p:cNvPr id="5" name="Retângulo 1"/>
          <p:cNvSpPr>
            <a:spLocks noChangeArrowheads="1"/>
          </p:cNvSpPr>
          <p:nvPr/>
        </p:nvSpPr>
        <p:spPr bwMode="auto">
          <a:xfrm>
            <a:off x="142844" y="714356"/>
            <a:ext cx="8786874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1800"/>
              </a:spcBef>
              <a:defRPr/>
            </a:pPr>
            <a:r>
              <a:rPr lang="pt-BR" sz="2400" b="1" dirty="0"/>
              <a:t>Juntas de Ângulo – Soldas em ângulo</a:t>
            </a:r>
          </a:p>
          <a:p>
            <a:pPr marL="457200" indent="-457200" algn="just">
              <a:spcBef>
                <a:spcPts val="1800"/>
              </a:spcBef>
              <a:buFont typeface="+mj-lt"/>
              <a:buAutoNum type="arabicPeriod" startAt="4"/>
              <a:defRPr/>
            </a:pPr>
            <a:r>
              <a:rPr lang="pt-BR" sz="2400" dirty="0"/>
              <a:t>A abertura da raiz em todos os tipos de solda deve ser representada dentro do símbolo de solda.</a:t>
            </a:r>
            <a:endParaRPr lang="pt-BR" sz="2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45982" t="62392" r="25481" b="22650"/>
          <a:stretch>
            <a:fillRect/>
          </a:stretch>
        </p:blipFill>
        <p:spPr bwMode="auto">
          <a:xfrm>
            <a:off x="4214843" y="2285992"/>
            <a:ext cx="471487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20763" t="64262" r="53354" b="22658"/>
          <a:stretch>
            <a:fillRect/>
          </a:stretch>
        </p:blipFill>
        <p:spPr bwMode="auto">
          <a:xfrm>
            <a:off x="142905" y="2428867"/>
            <a:ext cx="3857625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20763" t="80048" r="53354" b="10030"/>
          <a:stretch>
            <a:fillRect/>
          </a:stretch>
        </p:blipFill>
        <p:spPr bwMode="auto">
          <a:xfrm>
            <a:off x="89208" y="4643446"/>
            <a:ext cx="3857625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45982" t="77350" r="25481" b="10030"/>
          <a:stretch>
            <a:fillRect/>
          </a:stretch>
        </p:blipFill>
        <p:spPr bwMode="auto">
          <a:xfrm>
            <a:off x="4087620" y="4714898"/>
            <a:ext cx="5000625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tângulo 1"/>
          <p:cNvSpPr>
            <a:spLocks noChangeArrowheads="1"/>
          </p:cNvSpPr>
          <p:nvPr/>
        </p:nvSpPr>
        <p:spPr bwMode="auto">
          <a:xfrm>
            <a:off x="1142976" y="357166"/>
            <a:ext cx="6500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400" b="1" dirty="0"/>
              <a:t>DIMENSIONAMENTO DAS SOLDAS</a:t>
            </a: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/>
          <a:srcRect l="23730" t="19107" r="21410" b="72661"/>
          <a:stretch>
            <a:fillRect/>
          </a:stretch>
        </p:blipFill>
        <p:spPr bwMode="auto">
          <a:xfrm>
            <a:off x="642938" y="4071938"/>
            <a:ext cx="8153400" cy="235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ângulo 1"/>
          <p:cNvSpPr>
            <a:spLocks noChangeArrowheads="1"/>
          </p:cNvSpPr>
          <p:nvPr/>
        </p:nvSpPr>
        <p:spPr bwMode="auto">
          <a:xfrm>
            <a:off x="0" y="1357313"/>
            <a:ext cx="91440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1800"/>
              </a:spcBef>
              <a:defRPr/>
            </a:pPr>
            <a:r>
              <a:rPr lang="pt-BR" sz="2400" b="1" dirty="0"/>
              <a:t>Juntas de Ângulo – Soldas em ângulo</a:t>
            </a:r>
          </a:p>
          <a:p>
            <a:pPr marL="457200" indent="-457200" algn="just">
              <a:spcBef>
                <a:spcPts val="1800"/>
              </a:spcBef>
              <a:buFont typeface="+mj-lt"/>
              <a:buAutoNum type="arabicPeriod" startAt="5"/>
              <a:defRPr/>
            </a:pPr>
            <a:r>
              <a:rPr lang="pt-BR" sz="2400" dirty="0"/>
              <a:t>As dimensões de uma solda descontínua são indicadas à direita do símbolo. </a:t>
            </a:r>
          </a:p>
          <a:p>
            <a:pPr marL="457200" indent="-457200" algn="just">
              <a:spcBef>
                <a:spcPts val="1800"/>
              </a:spcBef>
              <a:buFont typeface="Wingdings" pitchFamily="2" charset="2"/>
              <a:buChar char="ü"/>
              <a:defRPr/>
            </a:pPr>
            <a:r>
              <a:rPr lang="pt-BR" sz="2400" dirty="0"/>
              <a:t>Indica-se primeiro o comprimento e a seguir o espaçamento entre os centros.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tângulo 1"/>
          <p:cNvSpPr>
            <a:spLocks noChangeArrowheads="1"/>
          </p:cNvSpPr>
          <p:nvPr/>
        </p:nvSpPr>
        <p:spPr bwMode="auto">
          <a:xfrm>
            <a:off x="1071538" y="285728"/>
            <a:ext cx="6500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400" b="1" dirty="0"/>
              <a:t>DIMENSIONAMENTO DAS SOLDAS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65685" t="22029" r="7616" b="64259"/>
          <a:stretch>
            <a:fillRect/>
          </a:stretch>
        </p:blipFill>
        <p:spPr bwMode="auto">
          <a:xfrm>
            <a:off x="4786314" y="1357298"/>
            <a:ext cx="4214812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upo 7"/>
          <p:cNvGrpSpPr>
            <a:grpSpLocks/>
          </p:cNvGrpSpPr>
          <p:nvPr/>
        </p:nvGrpSpPr>
        <p:grpSpPr bwMode="auto">
          <a:xfrm>
            <a:off x="214282" y="1357313"/>
            <a:ext cx="5286375" cy="5062537"/>
            <a:chOff x="359020" y="1714500"/>
            <a:chExt cx="6641872" cy="4705350"/>
          </a:xfrm>
        </p:grpSpPr>
        <p:pic>
          <p:nvPicPr>
            <p:cNvPr id="38917" name="Picture 2"/>
            <p:cNvPicPr>
              <a:picLocks noChangeAspect="1" noChangeArrowheads="1"/>
            </p:cNvPicPr>
            <p:nvPr/>
          </p:nvPicPr>
          <p:blipFill>
            <a:blip r:embed="rId2"/>
            <a:srcRect l="15642" t="11218" r="22301" b="57823"/>
            <a:stretch>
              <a:fillRect/>
            </a:stretch>
          </p:blipFill>
          <p:spPr bwMode="auto">
            <a:xfrm>
              <a:off x="359020" y="1714500"/>
              <a:ext cx="6641872" cy="4705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18" name="Retângulo 6"/>
            <p:cNvSpPr>
              <a:spLocks noChangeArrowheads="1"/>
            </p:cNvSpPr>
            <p:nvPr/>
          </p:nvSpPr>
          <p:spPr bwMode="auto">
            <a:xfrm>
              <a:off x="5715008" y="3429000"/>
              <a:ext cx="1285884" cy="285752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>
            <a:spLocks noChangeArrowheads="1"/>
          </p:cNvSpPr>
          <p:nvPr/>
        </p:nvSpPr>
        <p:spPr bwMode="auto">
          <a:xfrm>
            <a:off x="3857625" y="71438"/>
            <a:ext cx="1428750" cy="40005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pt-BR">
                <a:solidFill>
                  <a:srgbClr val="FF0000"/>
                </a:solidFill>
              </a:rPr>
              <a:t>Diluição</a:t>
            </a:r>
          </a:p>
        </p:txBody>
      </p:sp>
      <p:sp>
        <p:nvSpPr>
          <p:cNvPr id="5" name="CaixaDeTexto 4"/>
          <p:cNvSpPr txBox="1">
            <a:spLocks noChangeArrowheads="1"/>
          </p:cNvSpPr>
          <p:nvPr/>
        </p:nvSpPr>
        <p:spPr bwMode="auto">
          <a:xfrm>
            <a:off x="500063" y="428625"/>
            <a:ext cx="82867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>
                <a:solidFill>
                  <a:srgbClr val="002060"/>
                </a:solidFill>
              </a:rPr>
              <a:t>É a quantidade percentual </a:t>
            </a:r>
            <a:r>
              <a:rPr lang="pt-BR">
                <a:solidFill>
                  <a:srgbClr val="FF0000"/>
                </a:solidFill>
              </a:rPr>
              <a:t>de metal de base </a:t>
            </a:r>
            <a:r>
              <a:rPr lang="pt-BR">
                <a:solidFill>
                  <a:srgbClr val="002060"/>
                </a:solidFill>
              </a:rPr>
              <a:t>que entra na composição do metal de solda, podendo variar desde valores muito baixos, como na solda brasagem, chegando a valores extremos (100%) no caso da soldagem autógena.</a:t>
            </a:r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546100" y="1643063"/>
            <a:ext cx="83121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>
                <a:solidFill>
                  <a:srgbClr val="FF0000"/>
                </a:solidFill>
              </a:rPr>
              <a:t>A figura 3 ilustra esta condição, considerando um esquema de uma seção transversal de uma junta soldada</a:t>
            </a:r>
          </a:p>
        </p:txBody>
      </p:sp>
      <p:pic>
        <p:nvPicPr>
          <p:cNvPr id="7" name="Imagem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75" y="2357438"/>
            <a:ext cx="3201988" cy="13350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8" name="CaixaDeTexto 7"/>
          <p:cNvSpPr txBox="1">
            <a:spLocks noChangeArrowheads="1"/>
          </p:cNvSpPr>
          <p:nvPr/>
        </p:nvSpPr>
        <p:spPr bwMode="auto">
          <a:xfrm>
            <a:off x="2649538" y="3786188"/>
            <a:ext cx="54943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Figura 3 – Diluição da junta soldada</a:t>
            </a:r>
          </a:p>
        </p:txBody>
      </p:sp>
      <p:sp>
        <p:nvSpPr>
          <p:cNvPr id="9" name="CaixaDeTexto 8"/>
          <p:cNvSpPr txBox="1">
            <a:spLocks noChangeArrowheads="1"/>
          </p:cNvSpPr>
          <p:nvPr/>
        </p:nvSpPr>
        <p:spPr bwMode="auto">
          <a:xfrm>
            <a:off x="250825" y="4214813"/>
            <a:ext cx="8178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>
                <a:solidFill>
                  <a:srgbClr val="FF0000"/>
                </a:solidFill>
              </a:rPr>
              <a:t>Em linguagem matemática a diluição pode ser apresentada como:</a:t>
            </a:r>
          </a:p>
          <a:p>
            <a:r>
              <a:rPr lang="pt-BR">
                <a:solidFill>
                  <a:srgbClr val="FF0000"/>
                </a:solidFill>
              </a:rPr>
              <a:t>                      Diluição (%) = áreas A / áreas A + B</a:t>
            </a:r>
          </a:p>
        </p:txBody>
      </p:sp>
      <p:sp>
        <p:nvSpPr>
          <p:cNvPr id="10" name="CaixaDeTexto 9"/>
          <p:cNvSpPr txBox="1">
            <a:spLocks noChangeArrowheads="1"/>
          </p:cNvSpPr>
          <p:nvPr/>
        </p:nvSpPr>
        <p:spPr bwMode="auto">
          <a:xfrm>
            <a:off x="250825" y="5429250"/>
            <a:ext cx="85359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>
                <a:solidFill>
                  <a:srgbClr val="002060"/>
                </a:solidFill>
              </a:rPr>
              <a:t>O controle da diluição em uma junta soldada é um importante fator a ser considerado no controle da qualidade na soldagem.</a:t>
            </a:r>
          </a:p>
        </p:txBody>
      </p:sp>
      <p:sp>
        <p:nvSpPr>
          <p:cNvPr id="11" name="CaixaDeTexto 10"/>
          <p:cNvSpPr txBox="1">
            <a:spLocks noChangeArrowheads="1"/>
          </p:cNvSpPr>
          <p:nvPr/>
        </p:nvSpPr>
        <p:spPr bwMode="auto">
          <a:xfrm>
            <a:off x="250825" y="4786313"/>
            <a:ext cx="8178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/>
              <a:t>Ou seja: Qto. maior for a quantidade de metal de base no cordão de solda,  maior  será a diluição.</a:t>
            </a:r>
          </a:p>
        </p:txBody>
      </p:sp>
      <p:sp>
        <p:nvSpPr>
          <p:cNvPr id="12" name="CaixaDeTexto 11"/>
          <p:cNvSpPr txBox="1">
            <a:spLocks noChangeArrowheads="1"/>
          </p:cNvSpPr>
          <p:nvPr/>
        </p:nvSpPr>
        <p:spPr bwMode="auto">
          <a:xfrm>
            <a:off x="323850" y="6092825"/>
            <a:ext cx="83200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/>
              <a:t>Por ex: caso o metal de base apresente elevado teor de algum elemento considerado nocivo a junta, menor deverá ser a diluição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 build="allAtOnce"/>
      <p:bldP spid="10" grpId="0"/>
      <p:bldP spid="11" grpId="0"/>
      <p:bldP spid="1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tângulo 1"/>
          <p:cNvSpPr>
            <a:spLocks noChangeArrowheads="1"/>
          </p:cNvSpPr>
          <p:nvPr/>
        </p:nvSpPr>
        <p:spPr bwMode="auto">
          <a:xfrm>
            <a:off x="1071538" y="214290"/>
            <a:ext cx="6500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400" b="1" dirty="0"/>
              <a:t>DIMENSIONAMENTO DAS SOLDAS</a:t>
            </a:r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2"/>
          <a:srcRect l="15625" t="11688" r="7616" b="85960"/>
          <a:stretch>
            <a:fillRect/>
          </a:stretch>
        </p:blipFill>
        <p:spPr bwMode="auto">
          <a:xfrm>
            <a:off x="357188" y="1428750"/>
            <a:ext cx="8215312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upo 7"/>
          <p:cNvGrpSpPr>
            <a:grpSpLocks/>
          </p:cNvGrpSpPr>
          <p:nvPr/>
        </p:nvGrpSpPr>
        <p:grpSpPr bwMode="auto">
          <a:xfrm>
            <a:off x="0" y="2000250"/>
            <a:ext cx="6500813" cy="4000500"/>
            <a:chOff x="428596" y="2000250"/>
            <a:chExt cx="7215238" cy="4000518"/>
          </a:xfrm>
        </p:grpSpPr>
        <p:pic>
          <p:nvPicPr>
            <p:cNvPr id="39942" name="Picture 2"/>
            <p:cNvPicPr>
              <a:picLocks noChangeAspect="1" noChangeArrowheads="1"/>
            </p:cNvPicPr>
            <p:nvPr/>
          </p:nvPicPr>
          <p:blipFill>
            <a:blip r:embed="rId2"/>
            <a:srcRect l="16042" t="42796" r="20757" b="32437"/>
            <a:stretch>
              <a:fillRect/>
            </a:stretch>
          </p:blipFill>
          <p:spPr bwMode="auto">
            <a:xfrm>
              <a:off x="428596" y="2000250"/>
              <a:ext cx="7215238" cy="4000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43" name="Retângulo 6"/>
            <p:cNvSpPr>
              <a:spLocks noChangeArrowheads="1"/>
            </p:cNvSpPr>
            <p:nvPr/>
          </p:nvSpPr>
          <p:spPr bwMode="auto">
            <a:xfrm>
              <a:off x="6215074" y="2928934"/>
              <a:ext cx="1428760" cy="3071834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69290" t="47218" r="7616" b="39513"/>
          <a:stretch>
            <a:fillRect/>
          </a:stretch>
        </p:blipFill>
        <p:spPr bwMode="auto">
          <a:xfrm>
            <a:off x="4929188" y="2857500"/>
            <a:ext cx="4067175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tângulo 1"/>
          <p:cNvSpPr>
            <a:spLocks noChangeArrowheads="1"/>
          </p:cNvSpPr>
          <p:nvPr/>
        </p:nvSpPr>
        <p:spPr bwMode="auto">
          <a:xfrm>
            <a:off x="1000100" y="357166"/>
            <a:ext cx="6500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400" b="1" dirty="0"/>
              <a:t>DIMENSIONAMENTO DAS SOLDAS</a:t>
            </a:r>
          </a:p>
        </p:txBody>
      </p:sp>
      <p:sp>
        <p:nvSpPr>
          <p:cNvPr id="5" name="Retângulo 1"/>
          <p:cNvSpPr>
            <a:spLocks noChangeArrowheads="1"/>
          </p:cNvSpPr>
          <p:nvPr/>
        </p:nvSpPr>
        <p:spPr bwMode="auto">
          <a:xfrm>
            <a:off x="0" y="1142984"/>
            <a:ext cx="9144000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1800"/>
              </a:spcBef>
              <a:defRPr/>
            </a:pPr>
            <a:r>
              <a:rPr lang="pt-BR" sz="2400" b="1" dirty="0"/>
              <a:t>Juntas de Ângulo – Soldas em chanfro</a:t>
            </a:r>
          </a:p>
          <a:p>
            <a:pPr marL="457200" indent="-457200" algn="just">
              <a:spcBef>
                <a:spcPts val="0"/>
              </a:spcBef>
              <a:buFont typeface="+mj-lt"/>
              <a:buAutoNum type="arabicPeriod" startAt="6"/>
              <a:defRPr/>
            </a:pPr>
            <a:r>
              <a:rPr lang="pt-BR" sz="2000" dirty="0"/>
              <a:t>A profundidade de preparação do </a:t>
            </a:r>
            <a:r>
              <a:rPr lang="pt-BR" sz="2000" dirty="0" err="1"/>
              <a:t>bisel</a:t>
            </a:r>
            <a:r>
              <a:rPr lang="pt-BR" sz="2000" dirty="0"/>
              <a:t> vem indicada à esquerda da penetração da junta e sem parêntese</a:t>
            </a:r>
            <a:r>
              <a:rPr lang="pt-BR" sz="2400" dirty="0"/>
              <a:t>.</a:t>
            </a:r>
          </a:p>
        </p:txBody>
      </p:sp>
      <p:pic>
        <p:nvPicPr>
          <p:cNvPr id="38921" name="Picture 9"/>
          <p:cNvPicPr>
            <a:picLocks noChangeAspect="1" noChangeArrowheads="1"/>
          </p:cNvPicPr>
          <p:nvPr/>
        </p:nvPicPr>
        <p:blipFill>
          <a:blip r:embed="rId2"/>
          <a:srcRect l="46249" r="6250" b="25331"/>
          <a:stretch>
            <a:fillRect/>
          </a:stretch>
        </p:blipFill>
        <p:spPr bwMode="auto">
          <a:xfrm>
            <a:off x="4857750" y="2428875"/>
            <a:ext cx="4062413" cy="36433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40970" name="Picture 9"/>
          <p:cNvPicPr>
            <a:picLocks noChangeAspect="1" noChangeArrowheads="1"/>
          </p:cNvPicPr>
          <p:nvPr/>
        </p:nvPicPr>
        <p:blipFill>
          <a:blip r:embed="rId2"/>
          <a:srcRect l="8269" r="56294" b="17863"/>
          <a:stretch>
            <a:fillRect/>
          </a:stretch>
        </p:blipFill>
        <p:spPr bwMode="auto">
          <a:xfrm>
            <a:off x="76201" y="2500313"/>
            <a:ext cx="4710113" cy="38211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tângulo 1"/>
          <p:cNvSpPr>
            <a:spLocks noChangeArrowheads="1"/>
          </p:cNvSpPr>
          <p:nvPr/>
        </p:nvSpPr>
        <p:spPr bwMode="auto">
          <a:xfrm>
            <a:off x="1071538" y="428604"/>
            <a:ext cx="6500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400" b="1" dirty="0"/>
              <a:t>DIMENSIONAMENTO DAS SOLDAS</a:t>
            </a:r>
          </a:p>
        </p:txBody>
      </p:sp>
      <p:sp>
        <p:nvSpPr>
          <p:cNvPr id="5" name="Retângulo 1"/>
          <p:cNvSpPr>
            <a:spLocks noChangeArrowheads="1"/>
          </p:cNvSpPr>
          <p:nvPr/>
        </p:nvSpPr>
        <p:spPr bwMode="auto">
          <a:xfrm>
            <a:off x="0" y="1357313"/>
            <a:ext cx="9144000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1800"/>
              </a:spcBef>
              <a:defRPr/>
            </a:pPr>
            <a:r>
              <a:rPr lang="pt-BR" sz="2400" b="1" dirty="0"/>
              <a:t>Juntas de Ângulo – Soldas em chanfro</a:t>
            </a:r>
          </a:p>
          <a:p>
            <a:pPr marL="457200" indent="-457200" algn="just">
              <a:spcBef>
                <a:spcPts val="0"/>
              </a:spcBef>
              <a:buFont typeface="+mj-lt"/>
              <a:buAutoNum type="arabicPeriod" startAt="6"/>
              <a:defRPr/>
            </a:pPr>
            <a:r>
              <a:rPr lang="pt-BR" sz="2000" dirty="0"/>
              <a:t>A profundidade de preparação do </a:t>
            </a:r>
            <a:r>
              <a:rPr lang="pt-BR" sz="2000" dirty="0" err="1"/>
              <a:t>bisel</a:t>
            </a:r>
            <a:r>
              <a:rPr lang="pt-BR" sz="2000" dirty="0"/>
              <a:t> vem indicada à esquerda da penetração da junta e sem parêntese</a:t>
            </a:r>
            <a:r>
              <a:rPr lang="pt-BR" sz="2400" dirty="0"/>
              <a:t>.</a:t>
            </a:r>
          </a:p>
        </p:txBody>
      </p:sp>
      <p:pic>
        <p:nvPicPr>
          <p:cNvPr id="38922" name="Picture 10"/>
          <p:cNvPicPr>
            <a:picLocks noChangeAspect="1" noChangeArrowheads="1"/>
          </p:cNvPicPr>
          <p:nvPr/>
        </p:nvPicPr>
        <p:blipFill>
          <a:blip r:embed="rId2"/>
          <a:srcRect l="55707" b="37634"/>
          <a:stretch>
            <a:fillRect/>
          </a:stretch>
        </p:blipFill>
        <p:spPr bwMode="auto">
          <a:xfrm>
            <a:off x="4384675" y="2571750"/>
            <a:ext cx="4759325" cy="42862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41989" name="Picture 10"/>
          <p:cNvPicPr>
            <a:picLocks noChangeAspect="1" noChangeArrowheads="1"/>
          </p:cNvPicPr>
          <p:nvPr/>
        </p:nvPicPr>
        <p:blipFill>
          <a:blip r:embed="rId2"/>
          <a:srcRect l="6340" t="11693" r="49275" b="22044"/>
          <a:stretch>
            <a:fillRect/>
          </a:stretch>
        </p:blipFill>
        <p:spPr bwMode="auto">
          <a:xfrm>
            <a:off x="0" y="2571750"/>
            <a:ext cx="4357688" cy="42862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tângulo 1"/>
          <p:cNvSpPr>
            <a:spLocks noChangeArrowheads="1"/>
          </p:cNvSpPr>
          <p:nvPr/>
        </p:nvSpPr>
        <p:spPr bwMode="auto">
          <a:xfrm>
            <a:off x="1000100" y="357166"/>
            <a:ext cx="6500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400" b="1" dirty="0"/>
              <a:t>DIMENSIONAMENTO DAS SOLDAS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48581" t="16280" r="27756" b="68539"/>
          <a:stretch>
            <a:fillRect/>
          </a:stretch>
        </p:blipFill>
        <p:spPr bwMode="auto">
          <a:xfrm>
            <a:off x="4714876" y="1928802"/>
            <a:ext cx="4351337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/>
          <a:srcRect t="12621" r="52547"/>
          <a:stretch>
            <a:fillRect/>
          </a:stretch>
        </p:blipFill>
        <p:spPr bwMode="auto">
          <a:xfrm>
            <a:off x="357188" y="2357438"/>
            <a:ext cx="4305300" cy="41433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43013" name="Rectangle 8"/>
          <p:cNvSpPr>
            <a:spLocks noChangeArrowheads="1"/>
          </p:cNvSpPr>
          <p:nvPr/>
        </p:nvSpPr>
        <p:spPr bwMode="auto">
          <a:xfrm>
            <a:off x="214313" y="1268413"/>
            <a:ext cx="8929687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/>
            <a:r>
              <a:rPr lang="pt-BR" sz="2000" b="1">
                <a:solidFill>
                  <a:srgbClr val="000000"/>
                </a:solidFill>
                <a:ea typeface="Times New Roman" pitchFamily="18" charset="0"/>
                <a:cs typeface="Calibri" pitchFamily="34" charset="0"/>
              </a:rPr>
              <a:t>JUNTAS DE ÂNGULO EM "L" E EM "T" - SOLDAS EM CHANFRO COMBINADA COM SOLDA EM ÂNGULO</a:t>
            </a:r>
            <a:r>
              <a:rPr lang="pt-BR" sz="2000">
                <a:ea typeface="Times New Roman" pitchFamily="18" charset="0"/>
                <a:cs typeface="Calibri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48581" t="39687" r="24557" b="44749"/>
          <a:stretch>
            <a:fillRect/>
          </a:stretch>
        </p:blipFill>
        <p:spPr bwMode="auto">
          <a:xfrm>
            <a:off x="5000625" y="1643063"/>
            <a:ext cx="4059238" cy="492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Rectangle 8"/>
          <p:cNvSpPr>
            <a:spLocks noChangeArrowheads="1"/>
          </p:cNvSpPr>
          <p:nvPr/>
        </p:nvSpPr>
        <p:spPr bwMode="auto">
          <a:xfrm>
            <a:off x="142844" y="357166"/>
            <a:ext cx="8929687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/>
            <a:r>
              <a:rPr lang="pt-BR" sz="2000" b="1" dirty="0">
                <a:solidFill>
                  <a:srgbClr val="000000"/>
                </a:solidFill>
                <a:ea typeface="Times New Roman" pitchFamily="18" charset="0"/>
                <a:cs typeface="Calibri" pitchFamily="34" charset="0"/>
              </a:rPr>
              <a:t>JUNTAS DE ÂNGULO EM "L" E EM "T" - SOLDAS EM CHANFRO COMBINADA COM SOLDA EM ÂNGULO</a:t>
            </a:r>
            <a:r>
              <a:rPr lang="pt-BR" sz="2000" dirty="0">
                <a:ea typeface="Times New Roman" pitchFamily="18" charset="0"/>
                <a:cs typeface="Calibri" pitchFamily="34" charset="0"/>
              </a:rPr>
              <a:t> </a:t>
            </a:r>
          </a:p>
        </p:txBody>
      </p:sp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3"/>
          <a:srcRect r="52547"/>
          <a:stretch>
            <a:fillRect/>
          </a:stretch>
        </p:blipFill>
        <p:spPr bwMode="auto">
          <a:xfrm>
            <a:off x="214313" y="2214563"/>
            <a:ext cx="4500562" cy="46085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tângulo 1"/>
          <p:cNvSpPr>
            <a:spLocks noChangeArrowheads="1"/>
          </p:cNvSpPr>
          <p:nvPr/>
        </p:nvSpPr>
        <p:spPr bwMode="auto">
          <a:xfrm>
            <a:off x="1000100" y="214290"/>
            <a:ext cx="6500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400" b="1" dirty="0"/>
              <a:t>DIMENSIONAMENTO DAS SOLDAS</a:t>
            </a:r>
          </a:p>
        </p:txBody>
      </p:sp>
      <p:sp>
        <p:nvSpPr>
          <p:cNvPr id="7" name="Retângulo 1"/>
          <p:cNvSpPr>
            <a:spLocks noChangeArrowheads="1"/>
          </p:cNvSpPr>
          <p:nvPr/>
        </p:nvSpPr>
        <p:spPr bwMode="auto">
          <a:xfrm>
            <a:off x="0" y="571480"/>
            <a:ext cx="9144000" cy="361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1800"/>
              </a:spcBef>
              <a:defRPr/>
            </a:pPr>
            <a:r>
              <a:rPr lang="pt-BR" sz="2400" b="1" dirty="0"/>
              <a:t>Juntas de Topo</a:t>
            </a:r>
          </a:p>
          <a:p>
            <a:pPr marL="457200" indent="-457200" algn="just">
              <a:spcBef>
                <a:spcPts val="1800"/>
              </a:spcBef>
              <a:buFont typeface="+mj-lt"/>
              <a:buAutoNum type="arabicParenR"/>
              <a:defRPr/>
            </a:pPr>
            <a:r>
              <a:rPr lang="pt-BR" dirty="0"/>
              <a:t>A dimensão da solda é indicada entre parêntese à esquerda do símbolo de solda.</a:t>
            </a:r>
          </a:p>
          <a:p>
            <a:pPr marL="457200" indent="-457200" algn="just">
              <a:spcBef>
                <a:spcPts val="1800"/>
              </a:spcBef>
              <a:buFont typeface="+mj-lt"/>
              <a:buAutoNum type="arabicParenR"/>
              <a:defRPr/>
            </a:pPr>
            <a:r>
              <a:rPr lang="pt-BR" dirty="0"/>
              <a:t>A profundidade de preparação do </a:t>
            </a:r>
            <a:r>
              <a:rPr lang="pt-BR" dirty="0" err="1"/>
              <a:t>bisel</a:t>
            </a:r>
            <a:r>
              <a:rPr lang="pt-BR" dirty="0"/>
              <a:t> é indicada à esquerda da dimensão da solda, fora dos parênteses.</a:t>
            </a:r>
          </a:p>
          <a:p>
            <a:pPr marL="457200" indent="-457200" algn="just">
              <a:spcBef>
                <a:spcPts val="1800"/>
              </a:spcBef>
              <a:buFont typeface="+mj-lt"/>
              <a:buAutoNum type="arabicParenR"/>
              <a:defRPr/>
            </a:pPr>
            <a:r>
              <a:rPr lang="pt-BR" dirty="0"/>
              <a:t>Para juntas com chanfros simples ou chanfros duplos, quando não houver indicação quanto à dimensão da solda e a profundidade de preparação do </a:t>
            </a:r>
            <a:r>
              <a:rPr lang="pt-BR" dirty="0" err="1"/>
              <a:t>bisel</a:t>
            </a:r>
            <a:r>
              <a:rPr lang="pt-BR" dirty="0"/>
              <a:t>, significa que a solda deverá ser executada com penetração total.</a:t>
            </a:r>
          </a:p>
        </p:txBody>
      </p:sp>
      <p:pic>
        <p:nvPicPr>
          <p:cNvPr id="41995" name="Picture 11"/>
          <p:cNvPicPr>
            <a:picLocks noChangeAspect="1" noChangeArrowheads="1"/>
          </p:cNvPicPr>
          <p:nvPr/>
        </p:nvPicPr>
        <p:blipFill>
          <a:blip r:embed="rId2"/>
          <a:srcRect l="54134" b="46935"/>
          <a:stretch>
            <a:fillRect/>
          </a:stretch>
        </p:blipFill>
        <p:spPr bwMode="auto">
          <a:xfrm>
            <a:off x="5078443" y="4357694"/>
            <a:ext cx="3851275" cy="23304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2"/>
          <a:srcRect r="44479" b="23878"/>
          <a:stretch>
            <a:fillRect/>
          </a:stretch>
        </p:blipFill>
        <p:spPr bwMode="auto">
          <a:xfrm>
            <a:off x="149255" y="4357694"/>
            <a:ext cx="4143375" cy="235743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tângulo 1"/>
          <p:cNvSpPr>
            <a:spLocks noChangeArrowheads="1"/>
          </p:cNvSpPr>
          <p:nvPr/>
        </p:nvSpPr>
        <p:spPr bwMode="auto">
          <a:xfrm>
            <a:off x="1000100" y="142852"/>
            <a:ext cx="6500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400" b="1" dirty="0"/>
              <a:t>DIMENSIONAMENTO DAS SOLDAS</a:t>
            </a:r>
          </a:p>
        </p:txBody>
      </p:sp>
      <p:sp>
        <p:nvSpPr>
          <p:cNvPr id="7" name="Retângulo 1"/>
          <p:cNvSpPr>
            <a:spLocks noChangeArrowheads="1"/>
          </p:cNvSpPr>
          <p:nvPr/>
        </p:nvSpPr>
        <p:spPr bwMode="auto">
          <a:xfrm>
            <a:off x="0" y="428604"/>
            <a:ext cx="9144000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1800"/>
              </a:spcBef>
              <a:defRPr/>
            </a:pPr>
            <a:r>
              <a:rPr lang="pt-BR" sz="2400" b="1" dirty="0"/>
              <a:t>Juntas de Topo</a:t>
            </a:r>
          </a:p>
          <a:p>
            <a:pPr marL="457200" indent="-457200" algn="just">
              <a:spcBef>
                <a:spcPts val="1800"/>
              </a:spcBef>
              <a:buFont typeface="+mj-lt"/>
              <a:buAutoNum type="arabicParenR"/>
              <a:defRPr/>
            </a:pPr>
            <a:r>
              <a:rPr lang="pt-BR" dirty="0"/>
              <a:t>A dimensão da solda é indicada entre parêntese à esquerda do símbolo de solda.</a:t>
            </a:r>
          </a:p>
          <a:p>
            <a:pPr marL="457200" indent="-457200" algn="just">
              <a:spcBef>
                <a:spcPts val="1800"/>
              </a:spcBef>
              <a:buFont typeface="+mj-lt"/>
              <a:buAutoNum type="arabicParenR"/>
              <a:defRPr/>
            </a:pPr>
            <a:r>
              <a:rPr lang="pt-BR" dirty="0"/>
              <a:t>A profundidade de preparação do </a:t>
            </a:r>
            <a:r>
              <a:rPr lang="pt-BR" dirty="0" err="1"/>
              <a:t>bisel</a:t>
            </a:r>
            <a:r>
              <a:rPr lang="pt-BR" dirty="0"/>
              <a:t> é indicada à esquerda da dimensão da sola, fora dos parênteses.</a:t>
            </a:r>
          </a:p>
          <a:p>
            <a:pPr marL="457200" indent="-457200" algn="just">
              <a:spcBef>
                <a:spcPts val="1800"/>
              </a:spcBef>
              <a:buFont typeface="+mj-lt"/>
              <a:buAutoNum type="arabicParenR"/>
              <a:defRPr/>
            </a:pPr>
            <a:r>
              <a:rPr lang="pt-BR" dirty="0"/>
              <a:t>Para juntas com chanfros simples ou chanfros duplos, quando não houver indicação quanto à dimensão da solda e a profundidade de preparação do </a:t>
            </a:r>
            <a:r>
              <a:rPr lang="pt-BR" dirty="0" err="1"/>
              <a:t>bisel</a:t>
            </a:r>
            <a:r>
              <a:rPr lang="pt-BR" dirty="0"/>
              <a:t>, significa que a solda deverá ser executada com penetração total.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/>
          <a:srcRect l="50398" t="35078" r="24742" b="52773"/>
          <a:stretch>
            <a:fillRect/>
          </a:stretch>
        </p:blipFill>
        <p:spPr bwMode="auto">
          <a:xfrm>
            <a:off x="5000625" y="4283075"/>
            <a:ext cx="4081463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/>
          <a:srcRect l="26846" t="35078" r="50911" b="52773"/>
          <a:stretch>
            <a:fillRect/>
          </a:stretch>
        </p:blipFill>
        <p:spPr bwMode="auto">
          <a:xfrm>
            <a:off x="0" y="4071938"/>
            <a:ext cx="4911725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tângulo 1"/>
          <p:cNvSpPr>
            <a:spLocks noChangeArrowheads="1"/>
          </p:cNvSpPr>
          <p:nvPr/>
        </p:nvSpPr>
        <p:spPr bwMode="auto">
          <a:xfrm>
            <a:off x="1071583" y="142852"/>
            <a:ext cx="6500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400" b="1" dirty="0"/>
              <a:t>DIMENSIONAMENTO DAS SOLDAS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 l="51053" t="46469" r="24088" b="41382"/>
          <a:stretch>
            <a:fillRect/>
          </a:stretch>
        </p:blipFill>
        <p:spPr bwMode="auto">
          <a:xfrm>
            <a:off x="4714875" y="4591050"/>
            <a:ext cx="442912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ângulo 1"/>
          <p:cNvSpPr>
            <a:spLocks noChangeArrowheads="1"/>
          </p:cNvSpPr>
          <p:nvPr/>
        </p:nvSpPr>
        <p:spPr bwMode="auto">
          <a:xfrm>
            <a:off x="0" y="571480"/>
            <a:ext cx="9144000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1800"/>
              </a:spcBef>
              <a:defRPr/>
            </a:pPr>
            <a:r>
              <a:rPr lang="pt-BR" sz="2400" b="1" dirty="0"/>
              <a:t>Juntas de Topo</a:t>
            </a:r>
          </a:p>
          <a:p>
            <a:pPr marL="457200" indent="-457200" algn="just">
              <a:spcBef>
                <a:spcPts val="1800"/>
              </a:spcBef>
              <a:buFont typeface="+mj-lt"/>
              <a:buAutoNum type="arabicParenR"/>
              <a:defRPr/>
            </a:pPr>
            <a:r>
              <a:rPr lang="pt-BR" dirty="0"/>
              <a:t>A dimensão da solda é indicada entre parêntese à esquerda do símbolo de solda.</a:t>
            </a:r>
          </a:p>
          <a:p>
            <a:pPr marL="457200" indent="-457200" algn="just">
              <a:spcBef>
                <a:spcPts val="1800"/>
              </a:spcBef>
              <a:buFont typeface="+mj-lt"/>
              <a:buAutoNum type="arabicParenR"/>
              <a:defRPr/>
            </a:pPr>
            <a:r>
              <a:rPr lang="pt-BR" dirty="0"/>
              <a:t>A profundidade de preparação do </a:t>
            </a:r>
            <a:r>
              <a:rPr lang="pt-BR" dirty="0" err="1"/>
              <a:t>bisel</a:t>
            </a:r>
            <a:r>
              <a:rPr lang="pt-BR" dirty="0"/>
              <a:t> é indicada à esquerda da dimensão da sola, fora dos parênteses.</a:t>
            </a:r>
          </a:p>
          <a:p>
            <a:pPr marL="457200" indent="-457200" algn="just">
              <a:spcBef>
                <a:spcPts val="1800"/>
              </a:spcBef>
              <a:buFont typeface="+mj-lt"/>
              <a:buAutoNum type="arabicParenR"/>
              <a:defRPr/>
            </a:pPr>
            <a:r>
              <a:rPr lang="pt-BR" dirty="0"/>
              <a:t>Para juntas com chanfros simples ou chanfros duplos, quando não houver indicação quanto à dimensão da solda e a profundidade de preparação do </a:t>
            </a:r>
            <a:r>
              <a:rPr lang="pt-BR" dirty="0" err="1"/>
              <a:t>bisel</a:t>
            </a:r>
            <a:r>
              <a:rPr lang="pt-BR" dirty="0"/>
              <a:t>, significa que a solda deverá ser executada com penetração total.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 l="20303" t="48126" r="50909" b="41382"/>
          <a:stretch>
            <a:fillRect/>
          </a:stretch>
        </p:blipFill>
        <p:spPr bwMode="auto">
          <a:xfrm>
            <a:off x="0" y="4214813"/>
            <a:ext cx="4606925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tângulo 1"/>
          <p:cNvSpPr>
            <a:spLocks noChangeArrowheads="1"/>
          </p:cNvSpPr>
          <p:nvPr/>
        </p:nvSpPr>
        <p:spPr bwMode="auto">
          <a:xfrm>
            <a:off x="857250" y="1143000"/>
            <a:ext cx="8001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800" b="1"/>
              <a:t>SÍMBOLOS SUPLEMENTARES DE SOLDA</a:t>
            </a:r>
            <a:endParaRPr lang="pt-BR" sz="2800"/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67" y="2143125"/>
            <a:ext cx="8786813" cy="332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tângulo 1"/>
          <p:cNvSpPr>
            <a:spLocks noChangeArrowheads="1"/>
          </p:cNvSpPr>
          <p:nvPr/>
        </p:nvSpPr>
        <p:spPr bwMode="auto">
          <a:xfrm>
            <a:off x="857250" y="500042"/>
            <a:ext cx="8001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800" b="1" dirty="0"/>
              <a:t>SÍMBOLOS SUPLEMENTARES DE SOLDA</a:t>
            </a:r>
            <a:endParaRPr lang="pt-BR" sz="2800" dirty="0"/>
          </a:p>
        </p:txBody>
      </p:sp>
      <p:pic>
        <p:nvPicPr>
          <p:cNvPr id="90115" name="Picture 3" descr="A toda volta"/>
          <p:cNvPicPr>
            <a:picLocks noChangeAspect="1" noChangeArrowheads="1"/>
          </p:cNvPicPr>
          <p:nvPr/>
        </p:nvPicPr>
        <p:blipFill>
          <a:blip r:embed="rId2"/>
          <a:srcRect l="48824" t="9232" b="12308"/>
          <a:stretch>
            <a:fillRect/>
          </a:stretch>
        </p:blipFill>
        <p:spPr bwMode="auto">
          <a:xfrm>
            <a:off x="71440" y="1428736"/>
            <a:ext cx="4857750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A toda volta"/>
          <p:cNvPicPr>
            <a:picLocks noChangeAspect="1" noChangeArrowheads="1"/>
          </p:cNvPicPr>
          <p:nvPr/>
        </p:nvPicPr>
        <p:blipFill>
          <a:blip r:embed="rId2"/>
          <a:srcRect r="49988"/>
          <a:stretch>
            <a:fillRect/>
          </a:stretch>
        </p:blipFill>
        <p:spPr bwMode="auto">
          <a:xfrm>
            <a:off x="4929190" y="1857364"/>
            <a:ext cx="4173538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836613"/>
            <a:ext cx="8283575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tângulo 1"/>
          <p:cNvSpPr>
            <a:spLocks noChangeArrowheads="1"/>
          </p:cNvSpPr>
          <p:nvPr/>
        </p:nvSpPr>
        <p:spPr bwMode="auto">
          <a:xfrm>
            <a:off x="857250" y="1143000"/>
            <a:ext cx="8001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800" b="1"/>
              <a:t>SÍMBOLOS DE ACABAMENTO</a:t>
            </a:r>
            <a:endParaRPr lang="pt-BR" sz="2800"/>
          </a:p>
        </p:txBody>
      </p:sp>
      <p:sp>
        <p:nvSpPr>
          <p:cNvPr id="5" name="Retângulo 4"/>
          <p:cNvSpPr>
            <a:spLocks noChangeArrowheads="1"/>
          </p:cNvSpPr>
          <p:nvPr/>
        </p:nvSpPr>
        <p:spPr bwMode="auto">
          <a:xfrm>
            <a:off x="500063" y="2214563"/>
            <a:ext cx="4572000" cy="286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1800"/>
              </a:spcBef>
            </a:pPr>
            <a:r>
              <a:rPr lang="pt-BR" sz="2400" b="1"/>
              <a:t>C – rebarbamento;</a:t>
            </a:r>
          </a:p>
          <a:p>
            <a:pPr>
              <a:spcBef>
                <a:spcPts val="1800"/>
              </a:spcBef>
            </a:pPr>
            <a:r>
              <a:rPr lang="pt-BR" sz="2400" b="1"/>
              <a:t>G – esmerilhamento;</a:t>
            </a:r>
          </a:p>
          <a:p>
            <a:pPr>
              <a:spcBef>
                <a:spcPts val="1800"/>
              </a:spcBef>
            </a:pPr>
            <a:r>
              <a:rPr lang="pt-BR" sz="2400" b="1"/>
              <a:t>M – usinagem;</a:t>
            </a:r>
          </a:p>
          <a:p>
            <a:pPr>
              <a:spcBef>
                <a:spcPts val="1800"/>
              </a:spcBef>
            </a:pPr>
            <a:r>
              <a:rPr lang="pt-BR" sz="2400" b="1"/>
              <a:t>R – laminação;</a:t>
            </a:r>
          </a:p>
          <a:p>
            <a:pPr>
              <a:spcBef>
                <a:spcPts val="1800"/>
              </a:spcBef>
            </a:pPr>
            <a:r>
              <a:rPr lang="pt-BR" sz="2400" b="1"/>
              <a:t>H – martelamento</a:t>
            </a:r>
            <a:r>
              <a:rPr lang="pt-BR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09391" y="1071546"/>
            <a:ext cx="8820265" cy="5395835"/>
            <a:chOff x="109391" y="1071546"/>
            <a:chExt cx="8820265" cy="5395835"/>
          </a:xfrm>
        </p:grpSpPr>
        <p:pic>
          <p:nvPicPr>
            <p:cNvPr id="51204" name="Picture 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2844" y="1071546"/>
              <a:ext cx="8786812" cy="2890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5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9391" y="3960742"/>
              <a:ext cx="8786812" cy="25066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1203" name="Retângulo 4"/>
          <p:cNvSpPr>
            <a:spLocks noChangeArrowheads="1"/>
          </p:cNvSpPr>
          <p:nvPr/>
        </p:nvSpPr>
        <p:spPr bwMode="auto">
          <a:xfrm>
            <a:off x="1000145" y="285728"/>
            <a:ext cx="642937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800" b="1" dirty="0"/>
              <a:t>POSICIONAMENTO DOS SÍMBOLOS</a:t>
            </a:r>
            <a:endParaRPr lang="pt-BR" sz="2800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tângulo 1"/>
          <p:cNvSpPr>
            <a:spLocks noChangeArrowheads="1"/>
          </p:cNvSpPr>
          <p:nvPr/>
        </p:nvSpPr>
        <p:spPr bwMode="auto">
          <a:xfrm>
            <a:off x="857250" y="214290"/>
            <a:ext cx="8001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800" b="1" dirty="0"/>
              <a:t>simbologia de ensaios não-destrutivos</a:t>
            </a:r>
            <a:endParaRPr lang="pt-BR" sz="1600" dirty="0"/>
          </a:p>
        </p:txBody>
      </p:sp>
      <p:pic>
        <p:nvPicPr>
          <p:cNvPr id="51204" name="Picture 3"/>
          <p:cNvPicPr>
            <a:picLocks noChangeAspect="1" noChangeArrowheads="1"/>
          </p:cNvPicPr>
          <p:nvPr/>
        </p:nvPicPr>
        <p:blipFill>
          <a:blip r:embed="rId2"/>
          <a:srcRect l="10156" t="20703" r="15430" b="44141"/>
          <a:stretch>
            <a:fillRect/>
          </a:stretch>
        </p:blipFill>
        <p:spPr bwMode="auto">
          <a:xfrm>
            <a:off x="0" y="1928813"/>
            <a:ext cx="90709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8" y="1270010"/>
            <a:ext cx="9001156" cy="513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tângulo 1"/>
          <p:cNvSpPr>
            <a:spLocks noChangeArrowheads="1"/>
          </p:cNvSpPr>
          <p:nvPr/>
        </p:nvSpPr>
        <p:spPr bwMode="auto">
          <a:xfrm>
            <a:off x="0" y="1285875"/>
            <a:ext cx="9144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pt-BR" sz="1400" b="1" dirty="0"/>
              <a:t>REGRAS PARA LOCALIZAÇÃO , ORIENTAÇÃO E EXTENSÃO DE ENSAIOS NÃO DESTRUTIVOS.</a:t>
            </a:r>
            <a:endParaRPr lang="pt-BR" sz="1400" dirty="0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/>
          <a:srcRect l="30469" t="10805" r="25000" b="83688"/>
          <a:stretch>
            <a:fillRect/>
          </a:stretch>
        </p:blipFill>
        <p:spPr bwMode="auto">
          <a:xfrm>
            <a:off x="0" y="1785938"/>
            <a:ext cx="90011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/>
          <a:srcRect l="30469" t="29436" r="25000" b="65517"/>
          <a:stretch>
            <a:fillRect/>
          </a:stretch>
        </p:blipFill>
        <p:spPr bwMode="auto">
          <a:xfrm>
            <a:off x="0" y="3643313"/>
            <a:ext cx="9144000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 l="38672" t="16312" r="33203" b="71574"/>
          <a:stretch>
            <a:fillRect/>
          </a:stretch>
        </p:blipFill>
        <p:spPr bwMode="auto">
          <a:xfrm>
            <a:off x="1928813" y="2428875"/>
            <a:ext cx="6072187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/>
          <a:srcRect l="36914" t="33475" r="32617" b="57440"/>
          <a:stretch>
            <a:fillRect/>
          </a:stretch>
        </p:blipFill>
        <p:spPr bwMode="auto">
          <a:xfrm>
            <a:off x="1643063" y="4214813"/>
            <a:ext cx="5365750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tângulo 1"/>
          <p:cNvSpPr>
            <a:spLocks noChangeArrowheads="1"/>
          </p:cNvSpPr>
          <p:nvPr/>
        </p:nvSpPr>
        <p:spPr bwMode="auto">
          <a:xfrm>
            <a:off x="0" y="714356"/>
            <a:ext cx="9144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pt-BR" sz="1400" b="1" dirty="0"/>
              <a:t>REGRAS PARA LOCALIZAÇÃO , ORIENTAÇÃO E EXTENSÃO DE ENSAIOS NÃO DESTRUTIVOS.</a:t>
            </a:r>
            <a:endParaRPr lang="pt-BR" sz="1400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 l="30469" t="42560" r="25000" b="52524"/>
          <a:stretch>
            <a:fillRect/>
          </a:stretch>
        </p:blipFill>
        <p:spPr bwMode="auto">
          <a:xfrm>
            <a:off x="0" y="1500188"/>
            <a:ext cx="9144000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/>
          <a:srcRect l="30469" t="73286" r="25000" b="22414"/>
          <a:stretch>
            <a:fillRect/>
          </a:stretch>
        </p:blipFill>
        <p:spPr bwMode="auto">
          <a:xfrm>
            <a:off x="0" y="4857750"/>
            <a:ext cx="91440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 l="30469" t="55466" r="25000" b="38390"/>
          <a:stretch>
            <a:fillRect/>
          </a:stretch>
        </p:blipFill>
        <p:spPr bwMode="auto">
          <a:xfrm>
            <a:off x="0" y="3143250"/>
            <a:ext cx="91440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/>
          <a:srcRect l="30469" t="46861" r="25000" b="43921"/>
          <a:stretch>
            <a:fillRect/>
          </a:stretch>
        </p:blipFill>
        <p:spPr bwMode="auto">
          <a:xfrm>
            <a:off x="0" y="2214563"/>
            <a:ext cx="9144000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/>
          <a:srcRect l="30469" t="61610" r="25000" b="27943"/>
          <a:stretch>
            <a:fillRect/>
          </a:stretch>
        </p:blipFill>
        <p:spPr bwMode="auto">
          <a:xfrm>
            <a:off x="0" y="3714750"/>
            <a:ext cx="9144000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/>
          <a:srcRect l="30469" t="77586" r="25000" b="15039"/>
          <a:stretch>
            <a:fillRect/>
          </a:stretch>
        </p:blipFill>
        <p:spPr bwMode="auto">
          <a:xfrm>
            <a:off x="0" y="5500688"/>
            <a:ext cx="9144000" cy="13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tângulo 1"/>
          <p:cNvSpPr>
            <a:spLocks noChangeArrowheads="1"/>
          </p:cNvSpPr>
          <p:nvPr/>
        </p:nvSpPr>
        <p:spPr bwMode="auto">
          <a:xfrm>
            <a:off x="0" y="571480"/>
            <a:ext cx="9144000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pt-BR" sz="1400" b="1" dirty="0"/>
              <a:t>REGRAS PARA LOCALIZAÇÃO , ORIENTAÇÃO E EXTENSÃO DE ENSAIOS NÃO DESTRUTIVOS.</a:t>
            </a:r>
          </a:p>
          <a:p>
            <a:pPr algn="ctr"/>
            <a:r>
              <a:rPr lang="pt-BR" sz="2400" b="1" dirty="0"/>
              <a:t>EXEMPLOS</a:t>
            </a:r>
            <a:endParaRPr lang="pt-BR" sz="2400" dirty="0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/>
          <a:srcRect l="9375" t="40283" r="8006" b="53125"/>
          <a:stretch>
            <a:fillRect/>
          </a:stretch>
        </p:blipFill>
        <p:spPr bwMode="auto">
          <a:xfrm>
            <a:off x="0" y="3500438"/>
            <a:ext cx="91440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/>
          <a:srcRect l="15820" t="80566" r="2734" b="11377"/>
          <a:stretch>
            <a:fillRect/>
          </a:stretch>
        </p:blipFill>
        <p:spPr bwMode="auto">
          <a:xfrm>
            <a:off x="0" y="57150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upo 10"/>
          <p:cNvGrpSpPr>
            <a:grpSpLocks/>
          </p:cNvGrpSpPr>
          <p:nvPr/>
        </p:nvGrpSpPr>
        <p:grpSpPr bwMode="auto">
          <a:xfrm>
            <a:off x="357188" y="2000250"/>
            <a:ext cx="8286750" cy="1500188"/>
            <a:chOff x="0" y="2500313"/>
            <a:chExt cx="6286500" cy="2000257"/>
          </a:xfrm>
        </p:grpSpPr>
        <p:pic>
          <p:nvPicPr>
            <p:cNvPr id="55305" name="Picture 2"/>
            <p:cNvPicPr>
              <a:picLocks noChangeAspect="1" noChangeArrowheads="1"/>
            </p:cNvPicPr>
            <p:nvPr/>
          </p:nvPicPr>
          <p:blipFill>
            <a:blip r:embed="rId3"/>
            <a:srcRect l="28123" t="19043" r="53711" b="69238"/>
            <a:stretch>
              <a:fillRect/>
            </a:stretch>
          </p:blipFill>
          <p:spPr bwMode="auto">
            <a:xfrm>
              <a:off x="0" y="2500313"/>
              <a:ext cx="6286500" cy="200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tângulo 8"/>
            <p:cNvSpPr/>
            <p:nvPr/>
          </p:nvSpPr>
          <p:spPr bwMode="auto">
            <a:xfrm>
              <a:off x="3214304" y="3785134"/>
              <a:ext cx="1643884" cy="7154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pt-BR"/>
            </a:p>
          </p:txBody>
        </p:sp>
      </p:grpSp>
      <p:grpSp>
        <p:nvGrpSpPr>
          <p:cNvPr id="3" name="Grupo 7"/>
          <p:cNvGrpSpPr>
            <a:grpSpLocks/>
          </p:cNvGrpSpPr>
          <p:nvPr/>
        </p:nvGrpSpPr>
        <p:grpSpPr bwMode="auto">
          <a:xfrm>
            <a:off x="2786063" y="4143375"/>
            <a:ext cx="5715000" cy="1428750"/>
            <a:chOff x="857256" y="2500313"/>
            <a:chExt cx="8000994" cy="3071827"/>
          </a:xfrm>
        </p:grpSpPr>
        <p:pic>
          <p:nvPicPr>
            <p:cNvPr id="55303" name="Picture 2"/>
            <p:cNvPicPr>
              <a:picLocks noChangeAspect="1" noChangeArrowheads="1"/>
            </p:cNvPicPr>
            <p:nvPr/>
          </p:nvPicPr>
          <p:blipFill>
            <a:blip r:embed="rId3"/>
            <a:srcRect l="57535" t="19043" r="25000" b="69238"/>
            <a:stretch>
              <a:fillRect/>
            </a:stretch>
          </p:blipFill>
          <p:spPr bwMode="auto">
            <a:xfrm>
              <a:off x="857256" y="2500313"/>
              <a:ext cx="8000994" cy="3071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04" name="Retângulo 6"/>
            <p:cNvSpPr>
              <a:spLocks noChangeArrowheads="1"/>
            </p:cNvSpPr>
            <p:nvPr/>
          </p:nvSpPr>
          <p:spPr bwMode="auto">
            <a:xfrm>
              <a:off x="2214546" y="4929198"/>
              <a:ext cx="2714644" cy="642942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 l="15234" t="62256" r="3320" b="33350"/>
          <a:stretch>
            <a:fillRect/>
          </a:stretch>
        </p:blipFill>
        <p:spPr bwMode="auto">
          <a:xfrm>
            <a:off x="0" y="3214688"/>
            <a:ext cx="91440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15234" t="65918" r="3320" b="27490"/>
          <a:stretch>
            <a:fillRect/>
          </a:stretch>
        </p:blipFill>
        <p:spPr bwMode="auto">
          <a:xfrm>
            <a:off x="0" y="5929313"/>
            <a:ext cx="9144000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/>
          <a:srcRect l="57024" t="81728" r="29381" b="7768"/>
          <a:stretch>
            <a:fillRect/>
          </a:stretch>
        </p:blipFill>
        <p:spPr bwMode="auto">
          <a:xfrm>
            <a:off x="428625" y="3786188"/>
            <a:ext cx="6821488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5" name="Retângulo 1"/>
          <p:cNvSpPr>
            <a:spLocks noChangeArrowheads="1"/>
          </p:cNvSpPr>
          <p:nvPr/>
        </p:nvSpPr>
        <p:spPr bwMode="auto">
          <a:xfrm>
            <a:off x="0" y="642918"/>
            <a:ext cx="9144000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pt-BR" sz="1400" b="1" dirty="0"/>
              <a:t>REGRAS PARA LOCALIZAÇÃO , ORIENTAÇÃO E EXTENSÃO DE ENSAIOS NÃO DESTRUTIVOS.</a:t>
            </a:r>
          </a:p>
          <a:p>
            <a:pPr algn="ctr"/>
            <a:r>
              <a:rPr lang="pt-BR" sz="2400" b="1" dirty="0"/>
              <a:t>EXEMPLOS</a:t>
            </a:r>
            <a:endParaRPr lang="pt-BR" sz="2400" dirty="0"/>
          </a:p>
        </p:txBody>
      </p:sp>
      <p:grpSp>
        <p:nvGrpSpPr>
          <p:cNvPr id="2" name="Grupo 9"/>
          <p:cNvGrpSpPr>
            <a:grpSpLocks/>
          </p:cNvGrpSpPr>
          <p:nvPr/>
        </p:nvGrpSpPr>
        <p:grpSpPr bwMode="auto">
          <a:xfrm>
            <a:off x="357188" y="1857375"/>
            <a:ext cx="7215187" cy="1428750"/>
            <a:chOff x="357158" y="1643050"/>
            <a:chExt cx="6072187" cy="1714512"/>
          </a:xfrm>
        </p:grpSpPr>
        <p:grpSp>
          <p:nvGrpSpPr>
            <p:cNvPr id="3" name="Grupo 10"/>
            <p:cNvGrpSpPr>
              <a:grpSpLocks/>
            </p:cNvGrpSpPr>
            <p:nvPr/>
          </p:nvGrpSpPr>
          <p:grpSpPr bwMode="auto">
            <a:xfrm>
              <a:off x="357158" y="1643050"/>
              <a:ext cx="6072187" cy="1714512"/>
              <a:chOff x="0" y="1785926"/>
              <a:chExt cx="6072198" cy="1714524"/>
            </a:xfrm>
          </p:grpSpPr>
          <p:pic>
            <p:nvPicPr>
              <p:cNvPr id="56329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 l="27539" t="79102" r="51367" b="9712"/>
              <a:stretch>
                <a:fillRect/>
              </a:stretch>
            </p:blipFill>
            <p:spPr bwMode="auto">
              <a:xfrm>
                <a:off x="0" y="1785926"/>
                <a:ext cx="5357818" cy="1714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6330" name="CaixaDeTexto 8"/>
              <p:cNvSpPr txBox="1">
                <a:spLocks noChangeArrowheads="1"/>
              </p:cNvSpPr>
              <p:nvPr/>
            </p:nvSpPr>
            <p:spPr bwMode="auto">
              <a:xfrm>
                <a:off x="4929190" y="2857496"/>
                <a:ext cx="114300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pt-BR" sz="1200"/>
                  <a:t>PROC. 376</a:t>
                </a:r>
              </a:p>
            </p:txBody>
          </p:sp>
        </p:grpSp>
        <p:sp>
          <p:nvSpPr>
            <p:cNvPr id="56328" name="Retângulo 8"/>
            <p:cNvSpPr>
              <a:spLocks noChangeArrowheads="1"/>
            </p:cNvSpPr>
            <p:nvPr/>
          </p:nvSpPr>
          <p:spPr bwMode="auto">
            <a:xfrm>
              <a:off x="2500298" y="3071810"/>
              <a:ext cx="1071570" cy="285752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/>
          <p:cNvPicPr>
            <a:picLocks noChangeAspect="1" noChangeArrowheads="1"/>
          </p:cNvPicPr>
          <p:nvPr/>
        </p:nvPicPr>
        <p:blipFill>
          <a:blip r:embed="rId2"/>
          <a:srcRect l="27539" t="29811" r="37486" b="52992"/>
          <a:stretch>
            <a:fillRect/>
          </a:stretch>
        </p:blipFill>
        <p:spPr bwMode="auto">
          <a:xfrm>
            <a:off x="214313" y="2214563"/>
            <a:ext cx="8929687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 l="51270" t="42133" r="25000" b="36279"/>
          <a:stretch>
            <a:fillRect/>
          </a:stretch>
        </p:blipFill>
        <p:spPr bwMode="auto">
          <a:xfrm>
            <a:off x="357188" y="4071938"/>
            <a:ext cx="7072312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1"/>
          <p:cNvPicPr>
            <a:picLocks noChangeAspect="1" noChangeArrowheads="1"/>
          </p:cNvPicPr>
          <p:nvPr/>
        </p:nvPicPr>
        <p:blipFill>
          <a:blip r:embed="rId2"/>
          <a:srcRect l="27539" t="21240" r="37486" b="71999"/>
          <a:stretch>
            <a:fillRect/>
          </a:stretch>
        </p:blipFill>
        <p:spPr bwMode="auto">
          <a:xfrm>
            <a:off x="214313" y="1000125"/>
            <a:ext cx="8929687" cy="7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/>
          <p:cNvPicPr>
            <a:picLocks noChangeAspect="1" noChangeArrowheads="1"/>
          </p:cNvPicPr>
          <p:nvPr/>
        </p:nvPicPr>
        <p:blipFill>
          <a:blip r:embed="rId2"/>
          <a:srcRect l="27539" t="21240" r="37486" b="72638"/>
          <a:stretch>
            <a:fillRect/>
          </a:stretch>
        </p:blipFill>
        <p:spPr bwMode="auto">
          <a:xfrm>
            <a:off x="0" y="1071563"/>
            <a:ext cx="892968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upo 51"/>
          <p:cNvGrpSpPr>
            <a:grpSpLocks/>
          </p:cNvGrpSpPr>
          <p:nvPr/>
        </p:nvGrpSpPr>
        <p:grpSpPr bwMode="auto">
          <a:xfrm>
            <a:off x="285750" y="1714500"/>
            <a:ext cx="4572000" cy="2643188"/>
            <a:chOff x="285720" y="1714488"/>
            <a:chExt cx="4572032" cy="2643206"/>
          </a:xfrm>
        </p:grpSpPr>
        <p:pic>
          <p:nvPicPr>
            <p:cNvPr id="58374" name="Picture 2"/>
            <p:cNvPicPr>
              <a:picLocks noChangeAspect="1" noChangeArrowheads="1"/>
            </p:cNvPicPr>
            <p:nvPr/>
          </p:nvPicPr>
          <p:blipFill>
            <a:blip r:embed="rId3"/>
            <a:srcRect l="46875" t="50537" r="23242" b="4053"/>
            <a:stretch>
              <a:fillRect/>
            </a:stretch>
          </p:blipFill>
          <p:spPr bwMode="auto">
            <a:xfrm>
              <a:off x="285720" y="1714488"/>
              <a:ext cx="4572032" cy="2643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8375" name="Conector reto 45"/>
            <p:cNvCxnSpPr>
              <a:cxnSpLocks noChangeShapeType="1"/>
            </p:cNvCxnSpPr>
            <p:nvPr/>
          </p:nvCxnSpPr>
          <p:spPr bwMode="auto">
            <a:xfrm flipV="1">
              <a:off x="1714480" y="2714620"/>
              <a:ext cx="2357454" cy="7143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8376" name="Conector reto 48"/>
            <p:cNvCxnSpPr>
              <a:cxnSpLocks noChangeShapeType="1"/>
            </p:cNvCxnSpPr>
            <p:nvPr/>
          </p:nvCxnSpPr>
          <p:spPr bwMode="auto">
            <a:xfrm rot="5400000">
              <a:off x="2108183" y="2821777"/>
              <a:ext cx="642148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4"/>
          <a:srcRect l="27734" t="72705" r="49414" b="25098"/>
          <a:stretch>
            <a:fillRect/>
          </a:stretch>
        </p:blipFill>
        <p:spPr bwMode="auto">
          <a:xfrm>
            <a:off x="142875" y="4500563"/>
            <a:ext cx="72866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4"/>
          <a:srcRect l="27734" t="74902" r="27734" b="21436"/>
          <a:stretch>
            <a:fillRect/>
          </a:stretch>
        </p:blipFill>
        <p:spPr bwMode="auto">
          <a:xfrm>
            <a:off x="357188" y="4929188"/>
            <a:ext cx="81438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2"/>
          <a:srcRect l="8192" t="55762" r="10345" b="41942"/>
          <a:stretch>
            <a:fillRect/>
          </a:stretch>
        </p:blipFill>
        <p:spPr bwMode="auto">
          <a:xfrm>
            <a:off x="0" y="4357688"/>
            <a:ext cx="91440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1"/>
          <p:cNvPicPr>
            <a:picLocks noChangeAspect="1" noChangeArrowheads="1"/>
          </p:cNvPicPr>
          <p:nvPr/>
        </p:nvPicPr>
        <p:blipFill>
          <a:blip r:embed="rId3"/>
          <a:srcRect l="27539" t="21240" r="37486" b="72638"/>
          <a:stretch>
            <a:fillRect/>
          </a:stretch>
        </p:blipFill>
        <p:spPr bwMode="auto">
          <a:xfrm>
            <a:off x="0" y="1071563"/>
            <a:ext cx="892968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upo 5"/>
          <p:cNvGrpSpPr>
            <a:grpSpLocks/>
          </p:cNvGrpSpPr>
          <p:nvPr/>
        </p:nvGrpSpPr>
        <p:grpSpPr bwMode="auto">
          <a:xfrm>
            <a:off x="0" y="2000250"/>
            <a:ext cx="9144000" cy="2286000"/>
            <a:chOff x="0" y="2000240"/>
            <a:chExt cx="9144000" cy="2286000"/>
          </a:xfrm>
        </p:grpSpPr>
        <p:pic>
          <p:nvPicPr>
            <p:cNvPr id="59400" name="Picture 2"/>
            <p:cNvPicPr>
              <a:picLocks noChangeAspect="1" noChangeArrowheads="1"/>
            </p:cNvPicPr>
            <p:nvPr/>
          </p:nvPicPr>
          <p:blipFill>
            <a:blip r:embed="rId4"/>
            <a:srcRect l="27213" t="73071" r="45319" b="11859"/>
            <a:stretch>
              <a:fillRect/>
            </a:stretch>
          </p:blipFill>
          <p:spPr bwMode="auto">
            <a:xfrm>
              <a:off x="0" y="2000240"/>
              <a:ext cx="9144000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01" name="CaixaDeTexto 4"/>
            <p:cNvSpPr txBox="1">
              <a:spLocks noChangeArrowheads="1"/>
            </p:cNvSpPr>
            <p:nvPr/>
          </p:nvSpPr>
          <p:spPr bwMode="auto">
            <a:xfrm>
              <a:off x="4572000" y="2714620"/>
              <a:ext cx="7143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pt-BR"/>
                <a:t>LP</a:t>
              </a:r>
            </a:p>
          </p:txBody>
        </p:sp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8192" t="58058" r="10345" b="38113"/>
          <a:stretch>
            <a:fillRect/>
          </a:stretch>
        </p:blipFill>
        <p:spPr bwMode="auto">
          <a:xfrm>
            <a:off x="0" y="4786313"/>
            <a:ext cx="91440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8192" t="61504" r="10345" b="36200"/>
          <a:stretch>
            <a:fillRect/>
          </a:stretch>
        </p:blipFill>
        <p:spPr bwMode="auto">
          <a:xfrm>
            <a:off x="0" y="5500688"/>
            <a:ext cx="91440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8192" t="63800" r="10345" b="32372"/>
          <a:stretch>
            <a:fillRect/>
          </a:stretch>
        </p:blipFill>
        <p:spPr bwMode="auto">
          <a:xfrm>
            <a:off x="0" y="6143625"/>
            <a:ext cx="91440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950" y="908050"/>
            <a:ext cx="8943975" cy="485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tângulo 1"/>
          <p:cNvSpPr>
            <a:spLocks noChangeArrowheads="1"/>
          </p:cNvSpPr>
          <p:nvPr/>
        </p:nvSpPr>
        <p:spPr bwMode="auto">
          <a:xfrm>
            <a:off x="642938" y="2857500"/>
            <a:ext cx="80010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6600" b="1"/>
              <a:t>EXERCÍCIOS</a:t>
            </a:r>
            <a:endParaRPr lang="pt-BR" sz="66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Imagem 6" descr="simbologia 3"/>
          <p:cNvPicPr>
            <a:picLocks noChangeAspect="1" noChangeArrowheads="1"/>
          </p:cNvPicPr>
          <p:nvPr/>
        </p:nvPicPr>
        <p:blipFill>
          <a:blip r:embed="rId2"/>
          <a:srcRect r="50302"/>
          <a:stretch>
            <a:fillRect/>
          </a:stretch>
        </p:blipFill>
        <p:spPr bwMode="auto">
          <a:xfrm>
            <a:off x="500063" y="1643063"/>
            <a:ext cx="7572375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3" descr="simbologia 3"/>
          <p:cNvPicPr>
            <a:picLocks noChangeAspect="1" noChangeArrowheads="1"/>
          </p:cNvPicPr>
          <p:nvPr/>
        </p:nvPicPr>
        <p:blipFill>
          <a:blip r:embed="rId2"/>
          <a:srcRect l="44966" r="5946"/>
          <a:stretch>
            <a:fillRect/>
          </a:stretch>
        </p:blipFill>
        <p:spPr bwMode="auto">
          <a:xfrm>
            <a:off x="827088" y="1196975"/>
            <a:ext cx="6840537" cy="541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0" y="71414"/>
            <a:ext cx="8643966" cy="7143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compatLnSpc="0"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latin typeface="Arial" pitchFamily="18"/>
                <a:ea typeface="Lucida Sans Unicode" pitchFamily="2"/>
                <a:cs typeface="Tahoma" pitchFamily="2"/>
              </a:rPr>
              <a:t>Utilizando as informações a seguir, construa a simbologia desejada:</a:t>
            </a:r>
          </a:p>
        </p:txBody>
      </p:sp>
      <p:grpSp>
        <p:nvGrpSpPr>
          <p:cNvPr id="2" name="Grupo 6"/>
          <p:cNvGrpSpPr>
            <a:grpSpLocks/>
          </p:cNvGrpSpPr>
          <p:nvPr/>
        </p:nvGrpSpPr>
        <p:grpSpPr bwMode="auto">
          <a:xfrm>
            <a:off x="4787900" y="1628775"/>
            <a:ext cx="3816350" cy="3201988"/>
            <a:chOff x="4788024" y="1628800"/>
            <a:chExt cx="3816424" cy="3202165"/>
          </a:xfrm>
        </p:grpSpPr>
        <p:pic>
          <p:nvPicPr>
            <p:cNvPr id="63493" name="Imagem 10"/>
            <p:cNvPicPr>
              <a:picLocks noChangeAspect="1"/>
            </p:cNvPicPr>
            <p:nvPr/>
          </p:nvPicPr>
          <p:blipFill>
            <a:blip r:embed="rId2"/>
            <a:srcRect t="16783" b="13046"/>
            <a:stretch>
              <a:fillRect/>
            </a:stretch>
          </p:blipFill>
          <p:spPr bwMode="auto">
            <a:xfrm>
              <a:off x="4788024" y="1628800"/>
              <a:ext cx="3707904" cy="3202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494" name="Retângulo 4"/>
            <p:cNvSpPr>
              <a:spLocks noChangeArrowheads="1"/>
            </p:cNvSpPr>
            <p:nvPr/>
          </p:nvSpPr>
          <p:spPr bwMode="auto">
            <a:xfrm>
              <a:off x="6948264" y="2204864"/>
              <a:ext cx="1440160" cy="864096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3495" name="Retângulo 5"/>
            <p:cNvSpPr>
              <a:spLocks noChangeArrowheads="1"/>
            </p:cNvSpPr>
            <p:nvPr/>
          </p:nvSpPr>
          <p:spPr bwMode="auto">
            <a:xfrm>
              <a:off x="7164288" y="3140968"/>
              <a:ext cx="1440160" cy="864096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rcRect t="16783" b="13046"/>
          <a:stretch>
            <a:fillRect/>
          </a:stretch>
        </p:blipFill>
        <p:spPr bwMode="auto">
          <a:xfrm>
            <a:off x="4573504" y="1214422"/>
            <a:ext cx="4537075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ângulo 7"/>
          <p:cNvSpPr/>
          <p:nvPr/>
        </p:nvSpPr>
        <p:spPr>
          <a:xfrm>
            <a:off x="0" y="4919008"/>
            <a:ext cx="77867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pt-BR" dirty="0">
                <a:latin typeface="Arial" pitchFamily="18"/>
                <a:ea typeface="Lucida Sans Unicode" pitchFamily="2"/>
                <a:cs typeface="Tahoma" pitchFamily="2"/>
              </a:rPr>
              <a:t>O Mesmo lado da seta deve possuir: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latin typeface="Arial" pitchFamily="18"/>
                <a:ea typeface="Lucida Sans Unicode" pitchFamily="2"/>
                <a:cs typeface="Tahoma" pitchFamily="2"/>
              </a:rPr>
              <a:t>       Ângulo de 45º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latin typeface="Arial" pitchFamily="18"/>
                <a:ea typeface="Lucida Sans Unicode" pitchFamily="2"/>
                <a:cs typeface="Tahoma" pitchFamily="2"/>
              </a:rPr>
              <a:t>       Profundidade de preparação de 10 mm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latin typeface="Arial" pitchFamily="18"/>
                <a:ea typeface="Lucida Sans Unicode" pitchFamily="2"/>
                <a:cs typeface="Tahoma" pitchFamily="2"/>
              </a:rPr>
              <a:t>       Penetração de 12 mm</a:t>
            </a:r>
          </a:p>
        </p:txBody>
      </p:sp>
      <p:sp>
        <p:nvSpPr>
          <p:cNvPr id="9" name="Retângulo 8"/>
          <p:cNvSpPr/>
          <p:nvPr/>
        </p:nvSpPr>
        <p:spPr>
          <a:xfrm>
            <a:off x="0" y="571480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pt-BR" dirty="0">
                <a:latin typeface="Arial" pitchFamily="18"/>
                <a:ea typeface="Lucida Sans Unicode" pitchFamily="2"/>
                <a:cs typeface="Tahoma" pitchFamily="2"/>
              </a:rPr>
              <a:t>Utilizar Junta de ângulo em “T”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pt-BR" dirty="0">
                <a:latin typeface="Arial" pitchFamily="18"/>
                <a:ea typeface="Lucida Sans Unicode" pitchFamily="2"/>
                <a:cs typeface="Tahoma" pitchFamily="2"/>
              </a:rPr>
              <a:t>Chanfro em duplo J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pt-BR" dirty="0">
                <a:latin typeface="Arial" pitchFamily="18"/>
                <a:ea typeface="Lucida Sans Unicode" pitchFamily="2"/>
                <a:cs typeface="Tahoma" pitchFamily="2"/>
              </a:rPr>
              <a:t>O Lado oposto da seta deve possuir:       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latin typeface="Arial" pitchFamily="18"/>
                <a:ea typeface="Lucida Sans Unicode" pitchFamily="2"/>
                <a:cs typeface="Tahoma" pitchFamily="2"/>
              </a:rPr>
              <a:t>      Ângulo de 30º    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latin typeface="Arial" pitchFamily="18"/>
                <a:ea typeface="Lucida Sans Unicode" pitchFamily="2"/>
                <a:cs typeface="Tahoma" pitchFamily="2"/>
              </a:rPr>
              <a:t>       Abertura de raiz de 3 mm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latin typeface="Arial" pitchFamily="18"/>
                <a:ea typeface="Lucida Sans Unicode" pitchFamily="2"/>
                <a:cs typeface="Tahoma" pitchFamily="2"/>
              </a:rPr>
              <a:t>       Profundidade de preparação de 8 mm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latin typeface="Arial" pitchFamily="18"/>
                <a:ea typeface="Lucida Sans Unicode" pitchFamily="2"/>
                <a:cs typeface="Tahoma" pitchFamily="2"/>
              </a:rPr>
              <a:t>       Penetração de 10 mm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42844" y="928710"/>
            <a:ext cx="8786812" cy="564356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compatLnSpc="0"/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 sz="2500"/>
            </a:pPr>
            <a:r>
              <a:rPr lang="pt-BR" sz="1900" dirty="0">
                <a:latin typeface="Arial" pitchFamily="18"/>
                <a:ea typeface="Lucida Sans Unicode" pitchFamily="2"/>
                <a:cs typeface="Tahoma" pitchFamily="2"/>
              </a:rPr>
              <a:t>Considerando a Representação ao lado e as informações a seguir construa o desenho do corte da solda desejada.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 sz="2500"/>
            </a:pPr>
            <a:r>
              <a:rPr lang="pt-BR" sz="1900" dirty="0">
                <a:latin typeface="Arial" pitchFamily="18"/>
                <a:ea typeface="Lucida Sans Unicode" pitchFamily="2"/>
                <a:cs typeface="Tahoma" pitchFamily="2"/>
              </a:rPr>
              <a:t>Utilizar chanfro em “K” na  junta de ângulo em “L”;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 sz="2500"/>
            </a:pPr>
            <a:r>
              <a:rPr lang="pt-BR" sz="1900" dirty="0">
                <a:latin typeface="Arial" pitchFamily="18"/>
                <a:ea typeface="Lucida Sans Unicode" pitchFamily="2"/>
                <a:cs typeface="Tahoma" pitchFamily="2"/>
              </a:rPr>
              <a:t>O mesmo lado da seta deve possuir: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 sz="2500"/>
            </a:pPr>
            <a:r>
              <a:rPr lang="pt-BR" sz="1900" dirty="0">
                <a:latin typeface="Arial" pitchFamily="18"/>
                <a:ea typeface="Lucida Sans Unicode" pitchFamily="2"/>
                <a:cs typeface="Tahoma" pitchFamily="2"/>
              </a:rPr>
              <a:t>    Ângulo de Chanfro de 30º,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 sz="2500"/>
            </a:pPr>
            <a:r>
              <a:rPr lang="pt-BR" sz="1900" dirty="0">
                <a:latin typeface="Arial" pitchFamily="18"/>
                <a:ea typeface="Lucida Sans Unicode" pitchFamily="2"/>
                <a:cs typeface="Tahoma" pitchFamily="2"/>
              </a:rPr>
              <a:t>    Profundidade de preparação do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500"/>
            </a:pPr>
            <a:r>
              <a:rPr lang="pt-BR" sz="1900" dirty="0">
                <a:latin typeface="Arial" pitchFamily="18"/>
                <a:ea typeface="Lucida Sans Unicode" pitchFamily="2"/>
                <a:cs typeface="Tahoma" pitchFamily="2"/>
              </a:rPr>
              <a:t>        </a:t>
            </a:r>
            <a:r>
              <a:rPr lang="pt-BR" sz="1900" dirty="0" err="1">
                <a:latin typeface="Arial" pitchFamily="18"/>
                <a:ea typeface="Lucida Sans Unicode" pitchFamily="2"/>
                <a:cs typeface="Tahoma" pitchFamily="2"/>
              </a:rPr>
              <a:t>bisel</a:t>
            </a:r>
            <a:r>
              <a:rPr lang="pt-BR" sz="1900" dirty="0">
                <a:latin typeface="Arial" pitchFamily="18"/>
                <a:ea typeface="Lucida Sans Unicode" pitchFamily="2"/>
                <a:cs typeface="Tahoma" pitchFamily="2"/>
              </a:rPr>
              <a:t> de 12 mm,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 sz="2500"/>
            </a:pPr>
            <a:r>
              <a:rPr lang="pt-BR" sz="1900" dirty="0">
                <a:latin typeface="Arial" pitchFamily="18"/>
                <a:ea typeface="Lucida Sans Unicode" pitchFamily="2"/>
                <a:cs typeface="Tahoma" pitchFamily="2"/>
              </a:rPr>
              <a:t>    Penetração da solda de 15 mm,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 sz="2500"/>
            </a:pPr>
            <a:r>
              <a:rPr lang="pt-BR" sz="1900" dirty="0">
                <a:latin typeface="Arial" pitchFamily="18"/>
                <a:ea typeface="Lucida Sans Unicode" pitchFamily="2"/>
                <a:cs typeface="Tahoma" pitchFamily="2"/>
              </a:rPr>
              <a:t>    Abertura de raiz de 3 mm ;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 sz="2500"/>
            </a:pPr>
            <a:r>
              <a:rPr lang="pt-BR" sz="1900" dirty="0">
                <a:latin typeface="Arial" pitchFamily="18"/>
                <a:ea typeface="Lucida Sans Unicode" pitchFamily="2"/>
                <a:cs typeface="Tahoma" pitchFamily="2"/>
              </a:rPr>
              <a:t>O lado oposto da seta deve possuir: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 sz="2500"/>
            </a:pPr>
            <a:r>
              <a:rPr lang="pt-BR" sz="1900" dirty="0">
                <a:latin typeface="Arial" pitchFamily="18"/>
                <a:ea typeface="Lucida Sans Unicode" pitchFamily="2"/>
                <a:cs typeface="Tahoma" pitchFamily="2"/>
              </a:rPr>
              <a:t>    Ângulo de chanfro de 45º,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 sz="2500"/>
            </a:pPr>
            <a:r>
              <a:rPr lang="pt-BR" sz="1900" dirty="0">
                <a:latin typeface="Arial" pitchFamily="18"/>
                <a:ea typeface="Lucida Sans Unicode" pitchFamily="2"/>
                <a:cs typeface="Tahoma" pitchFamily="2"/>
              </a:rPr>
              <a:t>    Profundidade de preparação do </a:t>
            </a:r>
            <a:r>
              <a:rPr lang="pt-BR" sz="1900" dirty="0" err="1">
                <a:latin typeface="Arial" pitchFamily="18"/>
                <a:ea typeface="Lucida Sans Unicode" pitchFamily="2"/>
                <a:cs typeface="Tahoma" pitchFamily="2"/>
              </a:rPr>
              <a:t>bisel</a:t>
            </a:r>
            <a:r>
              <a:rPr lang="pt-BR" sz="1900" dirty="0">
                <a:latin typeface="Arial" pitchFamily="18"/>
                <a:ea typeface="Lucida Sans Unicode" pitchFamily="2"/>
                <a:cs typeface="Tahoma" pitchFamily="2"/>
              </a:rPr>
              <a:t> de 8 mm,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 sz="2500"/>
            </a:pPr>
            <a:r>
              <a:rPr lang="pt-BR" sz="1900" dirty="0">
                <a:latin typeface="Arial" pitchFamily="18"/>
                <a:ea typeface="Lucida Sans Unicode" pitchFamily="2"/>
                <a:cs typeface="Tahoma" pitchFamily="2"/>
              </a:rPr>
              <a:t>    Penetração da solda de 10 mm .</a:t>
            </a:r>
          </a:p>
        </p:txBody>
      </p:sp>
      <p:grpSp>
        <p:nvGrpSpPr>
          <p:cNvPr id="2" name="Grupo 13"/>
          <p:cNvGrpSpPr>
            <a:grpSpLocks/>
          </p:cNvGrpSpPr>
          <p:nvPr/>
        </p:nvGrpSpPr>
        <p:grpSpPr bwMode="auto">
          <a:xfrm>
            <a:off x="5072063" y="2428875"/>
            <a:ext cx="3705225" cy="3143250"/>
            <a:chOff x="6500826" y="2714620"/>
            <a:chExt cx="2276504" cy="2576526"/>
          </a:xfrm>
        </p:grpSpPr>
        <p:grpSp>
          <p:nvGrpSpPr>
            <p:cNvPr id="4" name="Grupo 17"/>
            <p:cNvGrpSpPr>
              <a:grpSpLocks/>
            </p:cNvGrpSpPr>
            <p:nvPr/>
          </p:nvGrpSpPr>
          <p:grpSpPr bwMode="auto">
            <a:xfrm>
              <a:off x="6500826" y="2714620"/>
              <a:ext cx="2071687" cy="1785938"/>
              <a:chOff x="6715140" y="3857628"/>
              <a:chExt cx="2071702" cy="1785950"/>
            </a:xfrm>
          </p:grpSpPr>
          <p:sp>
            <p:nvSpPr>
              <p:cNvPr id="64520" name="Retângulo 3"/>
              <p:cNvSpPr>
                <a:spLocks noChangeArrowheads="1"/>
              </p:cNvSpPr>
              <p:nvPr/>
            </p:nvSpPr>
            <p:spPr bwMode="auto">
              <a:xfrm>
                <a:off x="7215206" y="5072074"/>
                <a:ext cx="1571636" cy="571504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Retângulo 4"/>
              <p:cNvSpPr/>
              <p:nvPr/>
            </p:nvSpPr>
            <p:spPr bwMode="auto">
              <a:xfrm>
                <a:off x="6715140" y="3857628"/>
                <a:ext cx="500366" cy="1785362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</p:grpSp>
        <p:cxnSp>
          <p:nvCxnSpPr>
            <p:cNvPr id="64517" name="Conector reto 6"/>
            <p:cNvCxnSpPr>
              <a:cxnSpLocks noChangeShapeType="1"/>
            </p:cNvCxnSpPr>
            <p:nvPr/>
          </p:nvCxnSpPr>
          <p:spPr bwMode="auto">
            <a:xfrm rot="10800000">
              <a:off x="7072326" y="5287958"/>
              <a:ext cx="1705004" cy="31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4518" name="Conector reto 19"/>
            <p:cNvCxnSpPr>
              <a:cxnSpLocks noChangeShapeType="1"/>
            </p:cNvCxnSpPr>
            <p:nvPr/>
          </p:nvCxnSpPr>
          <p:spPr bwMode="auto">
            <a:xfrm rot="10800000">
              <a:off x="6634192" y="4862519"/>
              <a:ext cx="438134" cy="423853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4519" name="Conector de seta reta 22"/>
            <p:cNvCxnSpPr>
              <a:cxnSpLocks noChangeShapeType="1"/>
            </p:cNvCxnSpPr>
            <p:nvPr/>
          </p:nvCxnSpPr>
          <p:spPr bwMode="auto">
            <a:xfrm flipV="1">
              <a:off x="6634190" y="4529900"/>
              <a:ext cx="349440" cy="337385"/>
            </a:xfrm>
            <a:prstGeom prst="straightConnector1">
              <a:avLst/>
            </a:prstGeom>
            <a:noFill/>
            <a:ln w="22225" algn="ctr">
              <a:solidFill>
                <a:schemeClr val="tx1"/>
              </a:solidFill>
              <a:round/>
              <a:headEnd/>
              <a:tailEnd type="stealth" w="med" len="med"/>
            </a:ln>
          </p:spPr>
        </p:cxnSp>
      </p:grp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1500188"/>
            <a:ext cx="7858125" cy="478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714398"/>
            <a:ext cx="8929688" cy="592931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compatLnSpc="0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500"/>
            </a:pP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Utilizando as informações a seguir e considerando uma junta de topo (conforme figura ao lado) , construa a simbologia desejada: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 sz="2500"/>
            </a:pP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Solda de chanfro em  “duplo  U”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 sz="2500"/>
            </a:pP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O Lado oposto da seta deve possuir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 sz="2500"/>
            </a:pP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ângulo de chanfro de 30º,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 sz="2500"/>
            </a:pP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abertura de raiz  de 2mm,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 sz="2500"/>
            </a:pP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profundidade de preparação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500"/>
            </a:pP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    do </a:t>
            </a:r>
            <a:r>
              <a:rPr lang="pt-BR" sz="2000" dirty="0" err="1">
                <a:latin typeface="Arial" pitchFamily="18"/>
                <a:ea typeface="Lucida Sans Unicode" pitchFamily="2"/>
                <a:cs typeface="Tahoma" pitchFamily="2"/>
              </a:rPr>
              <a:t>bisel</a:t>
            </a: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 de 6mm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 sz="2500"/>
            </a:pP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penetração da solda de 8mm;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 sz="2500"/>
            </a:pP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O mesmo lado deve possuir: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 sz="2500"/>
            </a:pP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ângulo de chanfro de 35º, 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 sz="2500"/>
            </a:pP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profundidade de preparação do </a:t>
            </a:r>
            <a:r>
              <a:rPr lang="pt-BR" sz="2000" dirty="0" err="1">
                <a:latin typeface="Arial" pitchFamily="18"/>
                <a:ea typeface="Lucida Sans Unicode" pitchFamily="2"/>
                <a:cs typeface="Tahoma" pitchFamily="2"/>
              </a:rPr>
              <a:t>bisel</a:t>
            </a: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 de 8mm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 sz="2500"/>
            </a:pP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penetração da solda de 10mm.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4572000" y="2473479"/>
            <a:ext cx="4143375" cy="3098646"/>
            <a:chOff x="4572000" y="2473479"/>
            <a:chExt cx="4143375" cy="3098646"/>
          </a:xfrm>
        </p:grpSpPr>
        <p:pic>
          <p:nvPicPr>
            <p:cNvPr id="66564" name="Imagem 2"/>
            <p:cNvPicPr>
              <a:picLocks noChangeAspect="1"/>
            </p:cNvPicPr>
            <p:nvPr/>
          </p:nvPicPr>
          <p:blipFill>
            <a:blip r:embed="rId2"/>
            <a:srcRect t="10553"/>
            <a:stretch>
              <a:fillRect/>
            </a:stretch>
          </p:blipFill>
          <p:spPr bwMode="auto">
            <a:xfrm>
              <a:off x="4572000" y="2533652"/>
              <a:ext cx="4143375" cy="3038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Retângulo 3"/>
            <p:cNvSpPr/>
            <p:nvPr/>
          </p:nvSpPr>
          <p:spPr bwMode="auto">
            <a:xfrm>
              <a:off x="7038974" y="2473479"/>
              <a:ext cx="1552576" cy="838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5" name="Retângulo 4"/>
            <p:cNvSpPr/>
            <p:nvPr/>
          </p:nvSpPr>
          <p:spPr bwMode="auto">
            <a:xfrm>
              <a:off x="7038974" y="3371850"/>
              <a:ext cx="1552576" cy="838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pt-BR"/>
            </a:p>
          </p:txBody>
        </p:sp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Imagem 2"/>
          <p:cNvPicPr>
            <a:picLocks noChangeAspect="1"/>
          </p:cNvPicPr>
          <p:nvPr/>
        </p:nvPicPr>
        <p:blipFill>
          <a:blip r:embed="rId2"/>
          <a:srcRect t="10553"/>
          <a:stretch>
            <a:fillRect/>
          </a:stretch>
        </p:blipFill>
        <p:spPr bwMode="auto">
          <a:xfrm>
            <a:off x="500063" y="1571625"/>
            <a:ext cx="8166100" cy="45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1461" y="214290"/>
            <a:ext cx="7858125" cy="492918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compatLnSpc="0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pt-BR" sz="2000" dirty="0" err="1">
                <a:latin typeface="Arial" pitchFamily="18"/>
                <a:ea typeface="Lucida Sans Unicode" pitchFamily="2"/>
                <a:cs typeface="Tahoma" pitchFamily="2"/>
              </a:rPr>
              <a:t>Utlizando</a:t>
            </a: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 as informações a seguir e considerando uma junta de ângulo em “T” (figura ao lado), construa a simbologia desejada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Solda de ângulo com chanfro em “meio V”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O mesmo lado da seta deve possuir: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ângulo de chanfro de 45°,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abertura de  raiz de 3mm,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profundidade de preparação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    do </a:t>
            </a:r>
            <a:r>
              <a:rPr lang="pt-BR" sz="2000" dirty="0" err="1">
                <a:latin typeface="Arial" pitchFamily="18"/>
                <a:ea typeface="Lucida Sans Unicode" pitchFamily="2"/>
                <a:cs typeface="Tahoma" pitchFamily="2"/>
              </a:rPr>
              <a:t>bisel</a:t>
            </a: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 de 5mm,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penetração da solda de 7mm,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perna vertical de 8mm e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pt-BR" sz="2000" dirty="0">
                <a:latin typeface="Arial" pitchFamily="18"/>
                <a:ea typeface="Lucida Sans Unicode" pitchFamily="2"/>
                <a:cs typeface="Tahoma" pitchFamily="2"/>
              </a:rPr>
              <a:t>perna  horizontal de 7mm.</a:t>
            </a:r>
          </a:p>
        </p:txBody>
      </p:sp>
      <p:grpSp>
        <p:nvGrpSpPr>
          <p:cNvPr id="3" name="Grupo 4"/>
          <p:cNvGrpSpPr>
            <a:grpSpLocks/>
          </p:cNvGrpSpPr>
          <p:nvPr/>
        </p:nvGrpSpPr>
        <p:grpSpPr bwMode="auto">
          <a:xfrm>
            <a:off x="4714875" y="2786063"/>
            <a:ext cx="4071938" cy="3071812"/>
            <a:chOff x="4714876" y="2786058"/>
            <a:chExt cx="4071966" cy="3071834"/>
          </a:xfrm>
        </p:grpSpPr>
        <p:pic>
          <p:nvPicPr>
            <p:cNvPr id="68612" name="Imagem 2"/>
            <p:cNvPicPr>
              <a:picLocks noChangeAspect="1"/>
            </p:cNvPicPr>
            <p:nvPr/>
          </p:nvPicPr>
          <p:blipFill>
            <a:blip r:embed="rId2"/>
            <a:srcRect l="6001" t="16145" b="12650"/>
            <a:stretch>
              <a:fillRect/>
            </a:stretch>
          </p:blipFill>
          <p:spPr bwMode="auto">
            <a:xfrm>
              <a:off x="4714876" y="2786058"/>
              <a:ext cx="4071966" cy="3071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Retângulo 3"/>
            <p:cNvSpPr/>
            <p:nvPr/>
          </p:nvSpPr>
          <p:spPr bwMode="auto">
            <a:xfrm>
              <a:off x="7358082" y="3429000"/>
              <a:ext cx="1285884" cy="121444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pt-BR"/>
            </a:p>
          </p:txBody>
        </p:sp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Imagem 2"/>
          <p:cNvPicPr>
            <a:picLocks noChangeAspect="1"/>
          </p:cNvPicPr>
          <p:nvPr/>
        </p:nvPicPr>
        <p:blipFill>
          <a:blip r:embed="rId2"/>
          <a:srcRect l="6001" t="16145" b="12650"/>
          <a:stretch>
            <a:fillRect/>
          </a:stretch>
        </p:blipFill>
        <p:spPr bwMode="auto">
          <a:xfrm>
            <a:off x="642938" y="1714500"/>
            <a:ext cx="81661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tângulo 1"/>
          <p:cNvSpPr>
            <a:spLocks noChangeArrowheads="1"/>
          </p:cNvSpPr>
          <p:nvPr/>
        </p:nvSpPr>
        <p:spPr bwMode="auto">
          <a:xfrm>
            <a:off x="250825" y="333375"/>
            <a:ext cx="8424863" cy="70643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defRPr/>
            </a:pPr>
            <a:r>
              <a:rPr lang="pt-PT" dirty="0"/>
              <a:t>Penetração </a:t>
            </a:r>
            <a:r>
              <a:rPr lang="pt-PT" b="0" dirty="0"/>
              <a:t>(</a:t>
            </a:r>
            <a:r>
              <a:rPr lang="pt-PT" b="0" i="1" dirty="0"/>
              <a:t>penetration</a:t>
            </a:r>
            <a:r>
              <a:rPr lang="pt-PT" b="0" dirty="0"/>
              <a:t>): Distância da superfície original do metal base ao ponto em que termina a fusão, medida perpendicularmente à mesma.</a:t>
            </a:r>
            <a:endParaRPr lang="pt-BR" dirty="0"/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1125538"/>
            <a:ext cx="750570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Retângulo 2"/>
          <p:cNvSpPr>
            <a:spLocks noChangeArrowheads="1"/>
          </p:cNvSpPr>
          <p:nvPr/>
        </p:nvSpPr>
        <p:spPr bwMode="auto">
          <a:xfrm>
            <a:off x="468313" y="3141663"/>
            <a:ext cx="7748587" cy="101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b="0"/>
              <a:t>é a profundidade de fusão nas bordas do </a:t>
            </a:r>
            <a:r>
              <a:rPr lang="pt-BR" b="0"/>
              <a:t>chanfro</a:t>
            </a:r>
          </a:p>
          <a:p>
            <a:r>
              <a:rPr lang="pt-BR" b="0"/>
              <a:t>• na direção da espessura</a:t>
            </a:r>
          </a:p>
          <a:p>
            <a:r>
              <a:rPr lang="pt-BR" b="0"/>
              <a:t>• lateral</a:t>
            </a:r>
            <a:endParaRPr lang="pt-BR"/>
          </a:p>
        </p:txBody>
      </p:sp>
      <p:pic>
        <p:nvPicPr>
          <p:cNvPr id="1331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3938" y="3875088"/>
            <a:ext cx="4981575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Retângulo 3"/>
          <p:cNvSpPr>
            <a:spLocks noChangeArrowheads="1"/>
          </p:cNvSpPr>
          <p:nvPr/>
        </p:nvSpPr>
        <p:spPr bwMode="auto">
          <a:xfrm>
            <a:off x="476250" y="5445125"/>
            <a:ext cx="8199438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b="0"/>
              <a:t>mínima necessária (depende da </a:t>
            </a:r>
            <a:r>
              <a:rPr lang="pt-PT" b="0"/>
              <a:t>concentração e intensidade de calor do </a:t>
            </a:r>
            <a:r>
              <a:rPr lang="pt-BR" b="0"/>
              <a:t>processo)</a:t>
            </a:r>
          </a:p>
          <a:p>
            <a:pPr algn="just"/>
            <a:r>
              <a:rPr lang="pt-PT" b="0"/>
              <a:t>• excesso implica em energia gasta </a:t>
            </a:r>
            <a:r>
              <a:rPr lang="pt-BR" b="0"/>
              <a:t>desnecessariamente (tensões/deformações)</a:t>
            </a:r>
            <a:endParaRPr lang="pt-BR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 t="-20171" r="-9521"/>
          <a:stretch>
            <a:fillRect/>
          </a:stretch>
        </p:blipFill>
        <p:spPr bwMode="auto">
          <a:xfrm>
            <a:off x="571500" y="1500188"/>
            <a:ext cx="8572500" cy="328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8" y="2071688"/>
            <a:ext cx="3890962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ângulo 7"/>
          <p:cNvSpPr>
            <a:spLocks noChangeArrowheads="1"/>
          </p:cNvSpPr>
          <p:nvPr/>
        </p:nvSpPr>
        <p:spPr bwMode="auto">
          <a:xfrm>
            <a:off x="0" y="357166"/>
            <a:ext cx="9144000" cy="124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2500" b="1" dirty="0"/>
              <a:t>Observe o corte da solda abaixo e faça o solicitado:</a:t>
            </a: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pt-BR" sz="2500" b="1" dirty="0"/>
              <a:t>Construa a simbologia adequada</a:t>
            </a: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pt-BR" sz="2500" b="1" dirty="0"/>
              <a:t>Descreva a simbologia</a:t>
            </a:r>
          </a:p>
        </p:txBody>
      </p:sp>
      <p:sp>
        <p:nvSpPr>
          <p:cNvPr id="10" name="Retângulo 9"/>
          <p:cNvSpPr>
            <a:spLocks noChangeArrowheads="1"/>
          </p:cNvSpPr>
          <p:nvPr/>
        </p:nvSpPr>
        <p:spPr bwMode="auto">
          <a:xfrm>
            <a:off x="0" y="4786313"/>
            <a:ext cx="8786813" cy="217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4500" b="1">
                <a:latin typeface="Brush Script MT" pitchFamily="66" charset="0"/>
              </a:rPr>
              <a:t>Solda de chanfro em “V” com ângulo de chanfro de 45º e abertura de raiz de 3mm do mesmo lado da seta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3"/>
          <p:cNvPicPr>
            <a:picLocks noChangeAspect="1" noChangeArrowheads="1"/>
          </p:cNvPicPr>
          <p:nvPr/>
        </p:nvPicPr>
        <p:blipFill>
          <a:blip r:embed="rId2"/>
          <a:srcRect r="-12671"/>
          <a:stretch>
            <a:fillRect/>
          </a:stretch>
        </p:blipFill>
        <p:spPr bwMode="auto">
          <a:xfrm>
            <a:off x="0" y="2214563"/>
            <a:ext cx="9644063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3" y="2928938"/>
            <a:ext cx="3500437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tângulo 8"/>
          <p:cNvSpPr>
            <a:spLocks noChangeArrowheads="1"/>
          </p:cNvSpPr>
          <p:nvPr/>
        </p:nvSpPr>
        <p:spPr bwMode="auto">
          <a:xfrm>
            <a:off x="0" y="4687888"/>
            <a:ext cx="9144000" cy="217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4500" b="1">
                <a:latin typeface="Brush Script MT" pitchFamily="66" charset="0"/>
              </a:rPr>
              <a:t>Solda de chanfro em “V” com ângulo de 35º, abertura de raiz de 3 mm e profundidade de preparação de 7mm do lado oposto à seta</a:t>
            </a:r>
          </a:p>
        </p:txBody>
      </p:sp>
      <p:sp>
        <p:nvSpPr>
          <p:cNvPr id="10" name="Retângulo 9"/>
          <p:cNvSpPr>
            <a:spLocks noChangeArrowheads="1"/>
          </p:cNvSpPr>
          <p:nvPr/>
        </p:nvSpPr>
        <p:spPr bwMode="auto">
          <a:xfrm>
            <a:off x="0" y="1071563"/>
            <a:ext cx="9144000" cy="124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2500" b="1" dirty="0"/>
              <a:t>Observe o corte da solda abaixo e faça o solicitado:</a:t>
            </a: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pt-BR" sz="2500" b="1" dirty="0"/>
              <a:t>Construa a simbologia adequada</a:t>
            </a: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pt-BR" sz="2500" b="1" dirty="0"/>
              <a:t>Descreva a simbologia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5" name="Picture 5"/>
          <p:cNvPicPr>
            <a:picLocks noChangeAspect="1" noChangeArrowheads="1"/>
          </p:cNvPicPr>
          <p:nvPr/>
        </p:nvPicPr>
        <p:blipFill>
          <a:blip r:embed="rId2"/>
          <a:srcRect r="-1224"/>
          <a:stretch>
            <a:fillRect/>
          </a:stretch>
        </p:blipFill>
        <p:spPr bwMode="auto">
          <a:xfrm>
            <a:off x="928688" y="2500313"/>
            <a:ext cx="7286625" cy="267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143250"/>
            <a:ext cx="3500438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ângulo 6"/>
          <p:cNvSpPr>
            <a:spLocks noChangeArrowheads="1"/>
          </p:cNvSpPr>
          <p:nvPr/>
        </p:nvSpPr>
        <p:spPr bwMode="auto">
          <a:xfrm>
            <a:off x="0" y="5080000"/>
            <a:ext cx="9144000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3000" b="1">
                <a:latin typeface="Brush Script MT" pitchFamily="66" charset="0"/>
              </a:rPr>
              <a:t>ângulo de 30º, abertura de raiz de 3mm, profundidade de preparação do bisel de  7mm, Penetração de 9mm do mesmo lado da seta; ângulo de 45º, profundidade de preparação de 8mm, penetração de 10mm do lado oposto à seta</a:t>
            </a:r>
          </a:p>
        </p:txBody>
      </p:sp>
      <p:sp>
        <p:nvSpPr>
          <p:cNvPr id="5" name="Retângulo 4"/>
          <p:cNvSpPr>
            <a:spLocks noChangeArrowheads="1"/>
          </p:cNvSpPr>
          <p:nvPr/>
        </p:nvSpPr>
        <p:spPr bwMode="auto">
          <a:xfrm>
            <a:off x="0" y="1071563"/>
            <a:ext cx="9144000" cy="124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2500" b="1" dirty="0"/>
              <a:t>Observe o corte da solda abaixo e faça o solicitado:</a:t>
            </a: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pt-BR" sz="2500" b="1" dirty="0"/>
              <a:t>Construa a simbologia adequada</a:t>
            </a: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pt-BR" sz="2500" b="1" dirty="0"/>
              <a:t>Descreva a simbologia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2"/>
          <a:srcRect r="2525"/>
          <a:stretch>
            <a:fillRect/>
          </a:stretch>
        </p:blipFill>
        <p:spPr bwMode="auto">
          <a:xfrm>
            <a:off x="0" y="1214438"/>
            <a:ext cx="8782050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2213" y="928688"/>
            <a:ext cx="4141787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ângulo 4"/>
          <p:cNvSpPr>
            <a:spLocks noChangeArrowheads="1"/>
          </p:cNvSpPr>
          <p:nvPr/>
        </p:nvSpPr>
        <p:spPr bwMode="auto">
          <a:xfrm>
            <a:off x="0" y="3643313"/>
            <a:ext cx="914400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4200">
                <a:latin typeface="Brush Script MT" pitchFamily="66" charset="0"/>
              </a:rPr>
              <a:t>Solda de chanfro em “meio V” com projeção no lado oposto de 2 mm, ângulo de 30º, abertura de raiz de 2mm, profundidade de preparação de 9mm e penetração da solda de 14mm do lado oposto à seta</a:t>
            </a:r>
            <a:r>
              <a:rPr lang="pt-BR" sz="4000" b="1">
                <a:latin typeface="Blackadder ITC" pitchFamily="82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>
            <a:spLocks noChangeArrowheads="1"/>
          </p:cNvSpPr>
          <p:nvPr/>
        </p:nvSpPr>
        <p:spPr bwMode="auto">
          <a:xfrm>
            <a:off x="0" y="4214813"/>
            <a:ext cx="9144000" cy="286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3600">
                <a:latin typeface="Brush Script MT" pitchFamily="66" charset="0"/>
              </a:rPr>
              <a:t>Solda de ângulo com chanfro em “meio V” com ângulo de chanfro de 45°, abertura de raiz de 3mm, profundidade de preparação de bisel 5mm, penetração de solda  7mm, perna vertical de 8mm e perna horizontal de 7mm do mesmo lado da seta</a:t>
            </a:r>
          </a:p>
        </p:txBody>
      </p:sp>
      <p:grpSp>
        <p:nvGrpSpPr>
          <p:cNvPr id="2" name="Grupo 6"/>
          <p:cNvGrpSpPr>
            <a:grpSpLocks/>
          </p:cNvGrpSpPr>
          <p:nvPr/>
        </p:nvGrpSpPr>
        <p:grpSpPr bwMode="auto">
          <a:xfrm>
            <a:off x="285750" y="928688"/>
            <a:ext cx="8501063" cy="3275012"/>
            <a:chOff x="357158" y="1214422"/>
            <a:chExt cx="8501122" cy="3274879"/>
          </a:xfrm>
        </p:grpSpPr>
        <p:pic>
          <p:nvPicPr>
            <p:cNvPr id="74757" name="Picture 3"/>
            <p:cNvPicPr>
              <a:picLocks noChangeAspect="1" noChangeArrowheads="1"/>
            </p:cNvPicPr>
            <p:nvPr/>
          </p:nvPicPr>
          <p:blipFill>
            <a:blip r:embed="rId2"/>
            <a:srcRect r="50458"/>
            <a:stretch>
              <a:fillRect/>
            </a:stretch>
          </p:blipFill>
          <p:spPr bwMode="auto">
            <a:xfrm>
              <a:off x="357158" y="1214422"/>
              <a:ext cx="5143536" cy="3274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758" name="Picture 3"/>
            <p:cNvPicPr>
              <a:picLocks noChangeAspect="1" noChangeArrowheads="1"/>
            </p:cNvPicPr>
            <p:nvPr/>
          </p:nvPicPr>
          <p:blipFill>
            <a:blip r:embed="rId2"/>
            <a:srcRect l="56882" t="20723"/>
            <a:stretch>
              <a:fillRect/>
            </a:stretch>
          </p:blipFill>
          <p:spPr bwMode="auto">
            <a:xfrm>
              <a:off x="5500694" y="1928802"/>
              <a:ext cx="3357586" cy="2041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88" y="1428750"/>
            <a:ext cx="3286125" cy="268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tângulo 1"/>
          <p:cNvSpPr>
            <a:spLocks noChangeArrowheads="1"/>
          </p:cNvSpPr>
          <p:nvPr/>
        </p:nvSpPr>
        <p:spPr bwMode="auto">
          <a:xfrm>
            <a:off x="642938" y="2857500"/>
            <a:ext cx="80010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6600" b="1"/>
              <a:t>FIM</a:t>
            </a:r>
            <a:endParaRPr lang="pt-BR" sz="66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3"/>
          <p:cNvGrpSpPr>
            <a:grpSpLocks/>
          </p:cNvGrpSpPr>
          <p:nvPr/>
        </p:nvGrpSpPr>
        <p:grpSpPr bwMode="auto">
          <a:xfrm>
            <a:off x="571500" y="1357313"/>
            <a:ext cx="1428750" cy="1214437"/>
            <a:chOff x="642910" y="428604"/>
            <a:chExt cx="1428760" cy="1214446"/>
          </a:xfrm>
        </p:grpSpPr>
        <p:grpSp>
          <p:nvGrpSpPr>
            <p:cNvPr id="3" name="Grupo 21"/>
            <p:cNvGrpSpPr>
              <a:grpSpLocks/>
            </p:cNvGrpSpPr>
            <p:nvPr/>
          </p:nvGrpSpPr>
          <p:grpSpPr bwMode="auto">
            <a:xfrm>
              <a:off x="642910" y="500042"/>
              <a:ext cx="285752" cy="1143008"/>
              <a:chOff x="642910" y="500042"/>
              <a:chExt cx="285752" cy="1143008"/>
            </a:xfrm>
          </p:grpSpPr>
          <p:sp>
            <p:nvSpPr>
              <p:cNvPr id="14" name="Retângulo 3"/>
              <p:cNvSpPr/>
              <p:nvPr/>
            </p:nvSpPr>
            <p:spPr>
              <a:xfrm>
                <a:off x="642910" y="500042"/>
                <a:ext cx="285752" cy="5715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642910" y="1071546"/>
                <a:ext cx="285752" cy="5715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</p:grpSp>
        <p:grpSp>
          <p:nvGrpSpPr>
            <p:cNvPr id="4" name="Grupo 22"/>
            <p:cNvGrpSpPr>
              <a:grpSpLocks/>
            </p:cNvGrpSpPr>
            <p:nvPr/>
          </p:nvGrpSpPr>
          <p:grpSpPr bwMode="auto">
            <a:xfrm>
              <a:off x="928662" y="428604"/>
              <a:ext cx="1143008" cy="802336"/>
              <a:chOff x="928662" y="428604"/>
              <a:chExt cx="1143008" cy="802336"/>
            </a:xfrm>
          </p:grpSpPr>
          <p:cxnSp>
            <p:nvCxnSpPr>
              <p:cNvPr id="7" name="Conector de seta reta 6"/>
              <p:cNvCxnSpPr/>
              <p:nvPr/>
            </p:nvCxnSpPr>
            <p:spPr>
              <a:xfrm rot="5400000">
                <a:off x="928662" y="785794"/>
                <a:ext cx="285752" cy="285752"/>
              </a:xfrm>
              <a:prstGeom prst="straightConnector1">
                <a:avLst/>
              </a:prstGeom>
              <a:ln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to 7"/>
              <p:cNvCxnSpPr/>
              <p:nvPr/>
            </p:nvCxnSpPr>
            <p:spPr>
              <a:xfrm>
                <a:off x="1214414" y="785794"/>
                <a:ext cx="85725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to 8"/>
              <p:cNvCxnSpPr/>
              <p:nvPr/>
            </p:nvCxnSpPr>
            <p:spPr>
              <a:xfrm rot="5400000">
                <a:off x="1321572" y="821513"/>
                <a:ext cx="50006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to 9"/>
              <p:cNvCxnSpPr/>
              <p:nvPr/>
            </p:nvCxnSpPr>
            <p:spPr>
              <a:xfrm rot="5400000" flipH="1" flipV="1">
                <a:off x="1571604" y="571480"/>
                <a:ext cx="214314" cy="2143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to 10"/>
              <p:cNvCxnSpPr/>
              <p:nvPr/>
            </p:nvCxnSpPr>
            <p:spPr>
              <a:xfrm rot="16200000" flipH="1">
                <a:off x="1535885" y="821513"/>
                <a:ext cx="285752" cy="2143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870" name="CaixaDeTexto 11"/>
              <p:cNvSpPr txBox="1">
                <a:spLocks noChangeArrowheads="1"/>
              </p:cNvSpPr>
              <p:nvPr/>
            </p:nvSpPr>
            <p:spPr bwMode="auto">
              <a:xfrm>
                <a:off x="1500166" y="428604"/>
                <a:ext cx="357190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pt-BR" sz="900"/>
                  <a:t>40º</a:t>
                </a:r>
              </a:p>
            </p:txBody>
          </p:sp>
          <p:sp>
            <p:nvSpPr>
              <p:cNvPr id="76871" name="CaixaDeTexto 12"/>
              <p:cNvSpPr txBox="1">
                <a:spLocks noChangeArrowheads="1"/>
              </p:cNvSpPr>
              <p:nvPr/>
            </p:nvSpPr>
            <p:spPr bwMode="auto">
              <a:xfrm>
                <a:off x="1500166" y="1000108"/>
                <a:ext cx="357190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pt-BR" sz="900"/>
                  <a:t>42º</a:t>
                </a:r>
              </a:p>
            </p:txBody>
          </p:sp>
        </p:grpSp>
      </p:grpSp>
      <p:grpSp>
        <p:nvGrpSpPr>
          <p:cNvPr id="5" name="Grupo 15"/>
          <p:cNvGrpSpPr>
            <a:grpSpLocks/>
          </p:cNvGrpSpPr>
          <p:nvPr/>
        </p:nvGrpSpPr>
        <p:grpSpPr bwMode="auto">
          <a:xfrm>
            <a:off x="500063" y="3214688"/>
            <a:ext cx="1785937" cy="714375"/>
            <a:chOff x="642910" y="2000240"/>
            <a:chExt cx="1785950" cy="714380"/>
          </a:xfrm>
        </p:grpSpPr>
        <p:grpSp>
          <p:nvGrpSpPr>
            <p:cNvPr id="6" name="Grupo 23"/>
            <p:cNvGrpSpPr>
              <a:grpSpLocks/>
            </p:cNvGrpSpPr>
            <p:nvPr/>
          </p:nvGrpSpPr>
          <p:grpSpPr bwMode="auto">
            <a:xfrm rot="5400000">
              <a:off x="1071538" y="2000240"/>
              <a:ext cx="285752" cy="1143008"/>
              <a:chOff x="642910" y="500042"/>
              <a:chExt cx="285752" cy="1143008"/>
            </a:xfrm>
          </p:grpSpPr>
          <p:sp>
            <p:nvSpPr>
              <p:cNvPr id="26" name="Retângulo 25"/>
              <p:cNvSpPr/>
              <p:nvPr/>
            </p:nvSpPr>
            <p:spPr>
              <a:xfrm>
                <a:off x="642910" y="500042"/>
                <a:ext cx="285752" cy="5715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642910" y="1071546"/>
                <a:ext cx="285752" cy="5715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</p:grpSp>
        <p:sp>
          <p:nvSpPr>
            <p:cNvPr id="76853" name="CaixaDeTexto 17"/>
            <p:cNvSpPr txBox="1">
              <a:spLocks noChangeArrowheads="1"/>
            </p:cNvSpPr>
            <p:nvPr/>
          </p:nvSpPr>
          <p:spPr bwMode="auto">
            <a:xfrm>
              <a:off x="1928794" y="2214554"/>
              <a:ext cx="35719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pt-BR" sz="900"/>
                <a:t>3</a:t>
              </a:r>
            </a:p>
            <a:p>
              <a:pPr algn="ctr"/>
              <a:r>
                <a:rPr lang="pt-BR" sz="900"/>
                <a:t>40º</a:t>
              </a:r>
            </a:p>
          </p:txBody>
        </p:sp>
        <p:grpSp>
          <p:nvGrpSpPr>
            <p:cNvPr id="12" name="Grupo 50"/>
            <p:cNvGrpSpPr>
              <a:grpSpLocks/>
            </p:cNvGrpSpPr>
            <p:nvPr/>
          </p:nvGrpSpPr>
          <p:grpSpPr bwMode="auto">
            <a:xfrm>
              <a:off x="1214414" y="2000240"/>
              <a:ext cx="1214446" cy="428628"/>
              <a:chOff x="1214414" y="2000240"/>
              <a:chExt cx="1214446" cy="428628"/>
            </a:xfrm>
          </p:grpSpPr>
          <p:cxnSp>
            <p:nvCxnSpPr>
              <p:cNvPr id="20" name="Conector de seta reta 19"/>
              <p:cNvCxnSpPr/>
              <p:nvPr/>
            </p:nvCxnSpPr>
            <p:spPr>
              <a:xfrm rot="5400000">
                <a:off x="1214414" y="2143116"/>
                <a:ext cx="285752" cy="285752"/>
              </a:xfrm>
              <a:prstGeom prst="straightConnector1">
                <a:avLst/>
              </a:prstGeom>
              <a:ln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to 20"/>
              <p:cNvCxnSpPr/>
              <p:nvPr/>
            </p:nvCxnSpPr>
            <p:spPr>
              <a:xfrm>
                <a:off x="1500166" y="2143116"/>
                <a:ext cx="85725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to 21"/>
              <p:cNvCxnSpPr/>
              <p:nvPr/>
            </p:nvCxnSpPr>
            <p:spPr>
              <a:xfrm rot="16200000" flipH="1">
                <a:off x="1964514" y="2178834"/>
                <a:ext cx="285752" cy="2143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reto 22"/>
              <p:cNvCxnSpPr/>
              <p:nvPr/>
            </p:nvCxnSpPr>
            <p:spPr>
              <a:xfrm rot="5400000">
                <a:off x="1857356" y="2285992"/>
                <a:ext cx="2857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Forma livre 23"/>
              <p:cNvSpPr/>
              <p:nvPr/>
            </p:nvSpPr>
            <p:spPr>
              <a:xfrm>
                <a:off x="1895456" y="2060565"/>
                <a:ext cx="219077" cy="92076"/>
              </a:xfrm>
              <a:custGeom>
                <a:avLst/>
                <a:gdLst>
                  <a:gd name="connsiteX0" fmla="*/ 0 w 219075"/>
                  <a:gd name="connsiteY0" fmla="*/ 92551 h 92551"/>
                  <a:gd name="connsiteX1" fmla="*/ 0 w 219075"/>
                  <a:gd name="connsiteY1" fmla="*/ 92551 h 92551"/>
                  <a:gd name="connsiteX2" fmla="*/ 180975 w 219075"/>
                  <a:gd name="connsiteY2" fmla="*/ 35401 h 92551"/>
                  <a:gd name="connsiteX3" fmla="*/ 200025 w 219075"/>
                  <a:gd name="connsiteY3" fmla="*/ 63976 h 92551"/>
                  <a:gd name="connsiteX4" fmla="*/ 219075 w 219075"/>
                  <a:gd name="connsiteY4" fmla="*/ 73501 h 92551"/>
                  <a:gd name="connsiteX5" fmla="*/ 219075 w 219075"/>
                  <a:gd name="connsiteY5" fmla="*/ 73501 h 92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075" h="92551">
                    <a:moveTo>
                      <a:pt x="0" y="92551"/>
                    </a:moveTo>
                    <a:lnTo>
                      <a:pt x="0" y="92551"/>
                    </a:lnTo>
                    <a:cubicBezTo>
                      <a:pt x="69768" y="11155"/>
                      <a:pt x="48220" y="0"/>
                      <a:pt x="180975" y="35401"/>
                    </a:cubicBezTo>
                    <a:cubicBezTo>
                      <a:pt x="192036" y="38351"/>
                      <a:pt x="191930" y="55881"/>
                      <a:pt x="200025" y="63976"/>
                    </a:cubicBezTo>
                    <a:cubicBezTo>
                      <a:pt x="205045" y="68996"/>
                      <a:pt x="212725" y="70326"/>
                      <a:pt x="219075" y="73501"/>
                    </a:cubicBezTo>
                    <a:lnTo>
                      <a:pt x="219075" y="73501"/>
                    </a:lnTo>
                  </a:path>
                </a:pathLst>
              </a:cu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76860" name="CaixaDeTexto 24"/>
              <p:cNvSpPr txBox="1">
                <a:spLocks noChangeArrowheads="1"/>
              </p:cNvSpPr>
              <p:nvPr/>
            </p:nvSpPr>
            <p:spPr bwMode="auto">
              <a:xfrm>
                <a:off x="2071670" y="2000240"/>
                <a:ext cx="357190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pt-BR" sz="900"/>
                  <a:t>2,5</a:t>
                </a:r>
              </a:p>
            </p:txBody>
          </p:sp>
        </p:grpSp>
      </p:grpSp>
      <p:grpSp>
        <p:nvGrpSpPr>
          <p:cNvPr id="13" name="Grupo 27"/>
          <p:cNvGrpSpPr>
            <a:grpSpLocks/>
          </p:cNvGrpSpPr>
          <p:nvPr/>
        </p:nvGrpSpPr>
        <p:grpSpPr bwMode="auto">
          <a:xfrm>
            <a:off x="357188" y="4643438"/>
            <a:ext cx="3071812" cy="1643062"/>
            <a:chOff x="785786" y="3000372"/>
            <a:chExt cx="3071836" cy="1643074"/>
          </a:xfrm>
        </p:grpSpPr>
        <p:sp>
          <p:nvSpPr>
            <p:cNvPr id="29" name="Retângulo 28"/>
            <p:cNvSpPr/>
            <p:nvPr/>
          </p:nvSpPr>
          <p:spPr>
            <a:xfrm>
              <a:off x="785786" y="4214818"/>
              <a:ext cx="1857390" cy="4286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 rot="5400000">
              <a:off x="1178696" y="3464718"/>
              <a:ext cx="1071570" cy="4286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cxnSp>
          <p:nvCxnSpPr>
            <p:cNvPr id="31" name="Conector de seta reta 30"/>
            <p:cNvCxnSpPr/>
            <p:nvPr/>
          </p:nvCxnSpPr>
          <p:spPr>
            <a:xfrm rot="5400000">
              <a:off x="1951020" y="3735389"/>
              <a:ext cx="438153" cy="482604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>
              <a:off x="2411399" y="3757615"/>
              <a:ext cx="14462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 rot="16200000" flipH="1">
              <a:off x="2409017" y="3591720"/>
              <a:ext cx="1195396" cy="12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/>
            <p:cNvCxnSpPr/>
            <p:nvPr/>
          </p:nvCxnSpPr>
          <p:spPr>
            <a:xfrm flipV="1">
              <a:off x="3013065" y="3500438"/>
              <a:ext cx="273052" cy="2571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 rot="16200000" flipH="1">
              <a:off x="2974965" y="3795715"/>
              <a:ext cx="438153" cy="3619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47" name="CaixaDeTexto 35"/>
            <p:cNvSpPr txBox="1">
              <a:spLocks noChangeArrowheads="1"/>
            </p:cNvSpPr>
            <p:nvPr/>
          </p:nvSpPr>
          <p:spPr bwMode="auto">
            <a:xfrm>
              <a:off x="2928926" y="3929066"/>
              <a:ext cx="35719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pt-BR" sz="700"/>
                <a:t>2,5</a:t>
              </a:r>
            </a:p>
          </p:txBody>
        </p:sp>
        <p:sp>
          <p:nvSpPr>
            <p:cNvPr id="76848" name="CaixaDeTexto 36"/>
            <p:cNvSpPr txBox="1">
              <a:spLocks noChangeArrowheads="1"/>
            </p:cNvSpPr>
            <p:nvPr/>
          </p:nvSpPr>
          <p:spPr bwMode="auto">
            <a:xfrm>
              <a:off x="3000364" y="4071942"/>
              <a:ext cx="428628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pt-BR" sz="900"/>
                <a:t>37º</a:t>
              </a:r>
            </a:p>
          </p:txBody>
        </p:sp>
        <p:sp>
          <p:nvSpPr>
            <p:cNvPr id="38" name="Triângulo retângulo 37"/>
            <p:cNvSpPr/>
            <p:nvPr/>
          </p:nvSpPr>
          <p:spPr>
            <a:xfrm>
              <a:off x="3000365" y="3000372"/>
              <a:ext cx="214315" cy="142876"/>
            </a:xfrm>
            <a:prstGeom prst="rtTriangle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76850" name="CaixaDeTexto 38"/>
            <p:cNvSpPr txBox="1">
              <a:spLocks noChangeArrowheads="1"/>
            </p:cNvSpPr>
            <p:nvPr/>
          </p:nvSpPr>
          <p:spPr bwMode="auto">
            <a:xfrm>
              <a:off x="2714612" y="3929066"/>
              <a:ext cx="428628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pt-BR" sz="900"/>
                <a:t>(10)</a:t>
              </a:r>
            </a:p>
          </p:txBody>
        </p:sp>
        <p:sp>
          <p:nvSpPr>
            <p:cNvPr id="76851" name="CaixaDeTexto 39"/>
            <p:cNvSpPr txBox="1">
              <a:spLocks noChangeArrowheads="1"/>
            </p:cNvSpPr>
            <p:nvPr/>
          </p:nvSpPr>
          <p:spPr bwMode="auto">
            <a:xfrm>
              <a:off x="2643174" y="3000372"/>
              <a:ext cx="428628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pt-BR" sz="900"/>
                <a:t>(6x9)</a:t>
              </a:r>
            </a:p>
          </p:txBody>
        </p:sp>
      </p:grpSp>
      <p:grpSp>
        <p:nvGrpSpPr>
          <p:cNvPr id="16" name="Grupo 40"/>
          <p:cNvGrpSpPr>
            <a:grpSpLocks/>
          </p:cNvGrpSpPr>
          <p:nvPr/>
        </p:nvGrpSpPr>
        <p:grpSpPr bwMode="auto">
          <a:xfrm>
            <a:off x="6429375" y="5143500"/>
            <a:ext cx="1714500" cy="928688"/>
            <a:chOff x="1357290" y="5072074"/>
            <a:chExt cx="1714512" cy="928694"/>
          </a:xfrm>
        </p:grpSpPr>
        <p:grpSp>
          <p:nvGrpSpPr>
            <p:cNvPr id="17" name="Grupo 70"/>
            <p:cNvGrpSpPr>
              <a:grpSpLocks/>
            </p:cNvGrpSpPr>
            <p:nvPr/>
          </p:nvGrpSpPr>
          <p:grpSpPr bwMode="auto">
            <a:xfrm rot="5400000">
              <a:off x="1785918" y="5286388"/>
              <a:ext cx="285752" cy="1143008"/>
              <a:chOff x="642910" y="500042"/>
              <a:chExt cx="285752" cy="1143008"/>
            </a:xfrm>
          </p:grpSpPr>
          <p:sp>
            <p:nvSpPr>
              <p:cNvPr id="48" name="Retângulo 47"/>
              <p:cNvSpPr/>
              <p:nvPr/>
            </p:nvSpPr>
            <p:spPr>
              <a:xfrm>
                <a:off x="642910" y="500042"/>
                <a:ext cx="285752" cy="5715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49" name="Retângulo 48"/>
              <p:cNvSpPr/>
              <p:nvPr/>
            </p:nvSpPr>
            <p:spPr>
              <a:xfrm>
                <a:off x="642910" y="1071546"/>
                <a:ext cx="285752" cy="5715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</p:grpSp>
        <p:cxnSp>
          <p:nvCxnSpPr>
            <p:cNvPr id="43" name="Conector de seta reta 42"/>
            <p:cNvCxnSpPr/>
            <p:nvPr/>
          </p:nvCxnSpPr>
          <p:spPr>
            <a:xfrm rot="5400000">
              <a:off x="1928794" y="5429264"/>
              <a:ext cx="285752" cy="285752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>
              <a:off x="2214546" y="5429264"/>
              <a:ext cx="8572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rot="5400000" flipH="1" flipV="1">
              <a:off x="2571736" y="5214951"/>
              <a:ext cx="214314" cy="214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36" name="CaixaDeTexto 45"/>
            <p:cNvSpPr txBox="1">
              <a:spLocks noChangeArrowheads="1"/>
            </p:cNvSpPr>
            <p:nvPr/>
          </p:nvSpPr>
          <p:spPr bwMode="auto">
            <a:xfrm>
              <a:off x="2428860" y="5072074"/>
              <a:ext cx="35719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pt-BR" sz="900"/>
                <a:t>45º</a:t>
              </a:r>
            </a:p>
            <a:p>
              <a:r>
                <a:rPr lang="pt-BR" sz="900"/>
                <a:t>3</a:t>
              </a:r>
            </a:p>
          </p:txBody>
        </p:sp>
        <p:cxnSp>
          <p:nvCxnSpPr>
            <p:cNvPr id="47" name="Conector reto 46"/>
            <p:cNvCxnSpPr/>
            <p:nvPr/>
          </p:nvCxnSpPr>
          <p:spPr>
            <a:xfrm rot="16200000" flipV="1">
              <a:off x="2357422" y="5214950"/>
              <a:ext cx="214314" cy="2143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o 49"/>
          <p:cNvGrpSpPr>
            <a:grpSpLocks/>
          </p:cNvGrpSpPr>
          <p:nvPr/>
        </p:nvGrpSpPr>
        <p:grpSpPr bwMode="auto">
          <a:xfrm>
            <a:off x="6286500" y="1214438"/>
            <a:ext cx="2286000" cy="1143000"/>
            <a:chOff x="4071934" y="214290"/>
            <a:chExt cx="2286016" cy="1143008"/>
          </a:xfrm>
        </p:grpSpPr>
        <p:grpSp>
          <p:nvGrpSpPr>
            <p:cNvPr id="19" name="Grupo 53"/>
            <p:cNvGrpSpPr>
              <a:grpSpLocks/>
            </p:cNvGrpSpPr>
            <p:nvPr/>
          </p:nvGrpSpPr>
          <p:grpSpPr bwMode="auto">
            <a:xfrm rot="5400000">
              <a:off x="4500562" y="642918"/>
              <a:ext cx="285752" cy="1143008"/>
              <a:chOff x="642910" y="500042"/>
              <a:chExt cx="285752" cy="1143008"/>
            </a:xfrm>
          </p:grpSpPr>
          <p:sp>
            <p:nvSpPr>
              <p:cNvPr id="64" name="Retângulo 63"/>
              <p:cNvSpPr/>
              <p:nvPr/>
            </p:nvSpPr>
            <p:spPr>
              <a:xfrm>
                <a:off x="642910" y="500042"/>
                <a:ext cx="285752" cy="5715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642910" y="1071546"/>
                <a:ext cx="285752" cy="5715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</p:grpSp>
        <p:cxnSp>
          <p:nvCxnSpPr>
            <p:cNvPr id="52" name="Conector de seta reta 51"/>
            <p:cNvCxnSpPr/>
            <p:nvPr/>
          </p:nvCxnSpPr>
          <p:spPr>
            <a:xfrm rot="5400000">
              <a:off x="4571999" y="714357"/>
              <a:ext cx="428628" cy="285752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/>
            <p:cNvCxnSpPr/>
            <p:nvPr/>
          </p:nvCxnSpPr>
          <p:spPr>
            <a:xfrm>
              <a:off x="4929190" y="642918"/>
              <a:ext cx="14287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o 96"/>
            <p:cNvGrpSpPr>
              <a:grpSpLocks/>
            </p:cNvGrpSpPr>
            <p:nvPr/>
          </p:nvGrpSpPr>
          <p:grpSpPr bwMode="auto">
            <a:xfrm>
              <a:off x="5643570" y="428604"/>
              <a:ext cx="428628" cy="214314"/>
              <a:chOff x="5072066" y="428604"/>
              <a:chExt cx="428628" cy="214314"/>
            </a:xfrm>
          </p:grpSpPr>
          <p:cxnSp>
            <p:nvCxnSpPr>
              <p:cNvPr id="62" name="Conector reto 61"/>
              <p:cNvCxnSpPr/>
              <p:nvPr/>
            </p:nvCxnSpPr>
            <p:spPr>
              <a:xfrm rot="5400000" flipH="1" flipV="1">
                <a:off x="5286380" y="428604"/>
                <a:ext cx="214314" cy="2143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to 62"/>
              <p:cNvCxnSpPr/>
              <p:nvPr/>
            </p:nvCxnSpPr>
            <p:spPr>
              <a:xfrm rot="16200000" flipV="1">
                <a:off x="5072066" y="428603"/>
                <a:ext cx="214314" cy="2143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upo 99"/>
            <p:cNvGrpSpPr>
              <a:grpSpLocks/>
            </p:cNvGrpSpPr>
            <p:nvPr/>
          </p:nvGrpSpPr>
          <p:grpSpPr bwMode="auto">
            <a:xfrm rot="10800000">
              <a:off x="5643570" y="642918"/>
              <a:ext cx="428628" cy="214314"/>
              <a:chOff x="5072066" y="428604"/>
              <a:chExt cx="428628" cy="214314"/>
            </a:xfrm>
          </p:grpSpPr>
          <p:cxnSp>
            <p:nvCxnSpPr>
              <p:cNvPr id="60" name="Conector reto 59"/>
              <p:cNvCxnSpPr/>
              <p:nvPr/>
            </p:nvCxnSpPr>
            <p:spPr>
              <a:xfrm rot="5400000" flipH="1" flipV="1">
                <a:off x="5299080" y="441305"/>
                <a:ext cx="214313" cy="2143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to 60"/>
              <p:cNvCxnSpPr/>
              <p:nvPr/>
            </p:nvCxnSpPr>
            <p:spPr>
              <a:xfrm rot="16200000" flipV="1">
                <a:off x="5084766" y="441305"/>
                <a:ext cx="214313" cy="2143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822" name="CaixaDeTexto 55"/>
            <p:cNvSpPr txBox="1">
              <a:spLocks noChangeArrowheads="1"/>
            </p:cNvSpPr>
            <p:nvPr/>
          </p:nvSpPr>
          <p:spPr bwMode="auto">
            <a:xfrm>
              <a:off x="5715008" y="785794"/>
              <a:ext cx="35719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pt-BR" sz="900"/>
                <a:t>60º</a:t>
              </a:r>
            </a:p>
            <a:p>
              <a:endParaRPr lang="pt-BR" sz="900"/>
            </a:p>
          </p:txBody>
        </p:sp>
        <p:sp>
          <p:nvSpPr>
            <p:cNvPr id="76823" name="CaixaDeTexto 56"/>
            <p:cNvSpPr txBox="1">
              <a:spLocks noChangeArrowheads="1"/>
            </p:cNvSpPr>
            <p:nvPr/>
          </p:nvSpPr>
          <p:spPr bwMode="auto">
            <a:xfrm>
              <a:off x="5143504" y="642918"/>
              <a:ext cx="50006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pt-BR" sz="900"/>
                <a:t>18(20)</a:t>
              </a:r>
            </a:p>
          </p:txBody>
        </p:sp>
        <p:sp>
          <p:nvSpPr>
            <p:cNvPr id="76824" name="CaixaDeTexto 57"/>
            <p:cNvSpPr txBox="1">
              <a:spLocks noChangeArrowheads="1"/>
            </p:cNvSpPr>
            <p:nvPr/>
          </p:nvSpPr>
          <p:spPr bwMode="auto">
            <a:xfrm>
              <a:off x="5715008" y="214290"/>
              <a:ext cx="35719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pt-BR" sz="900"/>
                <a:t>55º</a:t>
              </a:r>
            </a:p>
            <a:p>
              <a:r>
                <a:rPr lang="pt-BR" sz="900"/>
                <a:t>2</a:t>
              </a:r>
            </a:p>
          </p:txBody>
        </p:sp>
        <p:sp>
          <p:nvSpPr>
            <p:cNvPr id="76825" name="CaixaDeTexto 58"/>
            <p:cNvSpPr txBox="1">
              <a:spLocks noChangeArrowheads="1"/>
            </p:cNvSpPr>
            <p:nvPr/>
          </p:nvSpPr>
          <p:spPr bwMode="auto">
            <a:xfrm>
              <a:off x="5143504" y="357166"/>
              <a:ext cx="50006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pt-BR" sz="900"/>
                <a:t>20(18)</a:t>
              </a:r>
            </a:p>
          </p:txBody>
        </p:sp>
      </p:grpSp>
      <p:grpSp>
        <p:nvGrpSpPr>
          <p:cNvPr id="76832" name="Grupo 65"/>
          <p:cNvGrpSpPr>
            <a:grpSpLocks/>
          </p:cNvGrpSpPr>
          <p:nvPr/>
        </p:nvGrpSpPr>
        <p:grpSpPr bwMode="auto">
          <a:xfrm>
            <a:off x="6286500" y="3286125"/>
            <a:ext cx="2286000" cy="714375"/>
            <a:chOff x="4286248" y="2000240"/>
            <a:chExt cx="2286016" cy="714380"/>
          </a:xfrm>
        </p:grpSpPr>
        <p:cxnSp>
          <p:nvCxnSpPr>
            <p:cNvPr id="67" name="Conector de seta reta 61"/>
            <p:cNvCxnSpPr/>
            <p:nvPr/>
          </p:nvCxnSpPr>
          <p:spPr>
            <a:xfrm rot="5400000">
              <a:off x="4786313" y="2071679"/>
              <a:ext cx="428628" cy="285752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/>
            <p:nvPr/>
          </p:nvCxnSpPr>
          <p:spPr>
            <a:xfrm>
              <a:off x="5143504" y="2000240"/>
              <a:ext cx="14287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/>
            <p:nvPr/>
          </p:nvCxnSpPr>
          <p:spPr>
            <a:xfrm rot="16200000" flipH="1" flipV="1">
              <a:off x="5857884" y="2000240"/>
              <a:ext cx="214315" cy="2143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11" name="CaixaDeTexto 69"/>
            <p:cNvSpPr txBox="1">
              <a:spLocks noChangeArrowheads="1"/>
            </p:cNvSpPr>
            <p:nvPr/>
          </p:nvSpPr>
          <p:spPr bwMode="auto">
            <a:xfrm>
              <a:off x="5857884" y="2071678"/>
              <a:ext cx="35719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pt-BR" sz="900"/>
                <a:t>3</a:t>
              </a:r>
            </a:p>
            <a:p>
              <a:pPr algn="ctr"/>
              <a:r>
                <a:rPr lang="pt-BR" sz="900"/>
                <a:t>35º</a:t>
              </a:r>
            </a:p>
          </p:txBody>
        </p:sp>
        <p:sp>
          <p:nvSpPr>
            <p:cNvPr id="76812" name="CaixaDeTexto 70"/>
            <p:cNvSpPr txBox="1">
              <a:spLocks noChangeArrowheads="1"/>
            </p:cNvSpPr>
            <p:nvPr/>
          </p:nvSpPr>
          <p:spPr bwMode="auto">
            <a:xfrm>
              <a:off x="5429256" y="2000240"/>
              <a:ext cx="50006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pt-BR" sz="900"/>
                <a:t>10</a:t>
              </a:r>
            </a:p>
          </p:txBody>
        </p:sp>
        <p:grpSp>
          <p:nvGrpSpPr>
            <p:cNvPr id="76833" name="Grupo 89"/>
            <p:cNvGrpSpPr>
              <a:grpSpLocks/>
            </p:cNvGrpSpPr>
            <p:nvPr/>
          </p:nvGrpSpPr>
          <p:grpSpPr bwMode="auto">
            <a:xfrm rot="5400000">
              <a:off x="4714876" y="2000240"/>
              <a:ext cx="285752" cy="1143008"/>
              <a:chOff x="642910" y="500042"/>
              <a:chExt cx="285752" cy="1143008"/>
            </a:xfrm>
          </p:grpSpPr>
          <p:sp>
            <p:nvSpPr>
              <p:cNvPr id="74" name="Retângulo 73"/>
              <p:cNvSpPr/>
              <p:nvPr/>
            </p:nvSpPr>
            <p:spPr>
              <a:xfrm>
                <a:off x="642910" y="500042"/>
                <a:ext cx="285752" cy="5715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642910" y="1071546"/>
                <a:ext cx="285752" cy="5715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</p:grpSp>
        <p:cxnSp>
          <p:nvCxnSpPr>
            <p:cNvPr id="73" name="Conector reto 72"/>
            <p:cNvCxnSpPr/>
            <p:nvPr/>
          </p:nvCxnSpPr>
          <p:spPr>
            <a:xfrm rot="5400000">
              <a:off x="5965041" y="2107398"/>
              <a:ext cx="2143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tângulo 1"/>
          <p:cNvSpPr>
            <a:spLocks noChangeArrowheads="1"/>
          </p:cNvSpPr>
          <p:nvPr/>
        </p:nvSpPr>
        <p:spPr bwMode="auto">
          <a:xfrm>
            <a:off x="3143250" y="214313"/>
            <a:ext cx="2349500" cy="40005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pt-BR" b="0" dirty="0"/>
              <a:t>Largura do cordão</a:t>
            </a:r>
            <a:endParaRPr lang="pt-BR" dirty="0"/>
          </a:p>
        </p:txBody>
      </p:sp>
      <p:sp>
        <p:nvSpPr>
          <p:cNvPr id="14339" name="Retângulo 2"/>
          <p:cNvSpPr>
            <a:spLocks noChangeArrowheads="1"/>
          </p:cNvSpPr>
          <p:nvPr/>
        </p:nvSpPr>
        <p:spPr bwMode="auto">
          <a:xfrm>
            <a:off x="179388" y="692150"/>
            <a:ext cx="8640762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b="0"/>
              <a:t>• é necessária para garantir toda a seção do </a:t>
            </a:r>
            <a:r>
              <a:rPr lang="pt-BR" b="0"/>
              <a:t>chanfro;</a:t>
            </a:r>
          </a:p>
          <a:p>
            <a:pPr algn="just">
              <a:lnSpc>
                <a:spcPct val="150000"/>
              </a:lnSpc>
            </a:pPr>
            <a:r>
              <a:rPr lang="pt-PT" b="0"/>
              <a:t>• excesso implica em gasto de material e </a:t>
            </a:r>
            <a:r>
              <a:rPr lang="pt-BR" b="0"/>
              <a:t>energia;</a:t>
            </a:r>
          </a:p>
          <a:p>
            <a:pPr algn="just">
              <a:lnSpc>
                <a:spcPct val="150000"/>
              </a:lnSpc>
            </a:pPr>
            <a:r>
              <a:rPr lang="pt-PT" b="0"/>
              <a:t>• falta implica em defeitos geométricos (concentradores de tensão e redutores da </a:t>
            </a:r>
            <a:r>
              <a:rPr lang="pt-BR" b="0"/>
              <a:t>espessura útil).</a:t>
            </a:r>
            <a:endParaRPr lang="pt-BR"/>
          </a:p>
        </p:txBody>
      </p:sp>
      <p:pic>
        <p:nvPicPr>
          <p:cNvPr id="14340" name="Imagem 4"/>
          <p:cNvPicPr>
            <a:picLocks noChangeAspect="1"/>
          </p:cNvPicPr>
          <p:nvPr/>
        </p:nvPicPr>
        <p:blipFill>
          <a:blip r:embed="rId2"/>
          <a:srcRect l="4744" t="8871" r="79742" b="73589"/>
          <a:stretch>
            <a:fillRect/>
          </a:stretch>
        </p:blipFill>
        <p:spPr bwMode="auto">
          <a:xfrm>
            <a:off x="1928813" y="3429000"/>
            <a:ext cx="5141912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/>
          <p:cNvPicPr>
            <a:picLocks noChangeAspect="1" noChangeArrowheads="1"/>
          </p:cNvPicPr>
          <p:nvPr/>
        </p:nvPicPr>
        <p:blipFill>
          <a:blip r:embed="rId2"/>
          <a:srcRect l="4500" t="39723" r="2522"/>
          <a:stretch>
            <a:fillRect/>
          </a:stretch>
        </p:blipFill>
        <p:spPr bwMode="auto">
          <a:xfrm>
            <a:off x="796925" y="4806950"/>
            <a:ext cx="7713663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tângulo 2"/>
          <p:cNvSpPr>
            <a:spLocks noChangeArrowheads="1"/>
          </p:cNvSpPr>
          <p:nvPr/>
        </p:nvSpPr>
        <p:spPr bwMode="auto">
          <a:xfrm>
            <a:off x="4071938" y="285750"/>
            <a:ext cx="1152525" cy="40005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b="0" dirty="0"/>
              <a:t>Reforço:</a:t>
            </a:r>
            <a:endParaRPr lang="pt-BR" dirty="0"/>
          </a:p>
        </p:txBody>
      </p:sp>
      <p:sp>
        <p:nvSpPr>
          <p:cNvPr id="15364" name="Retângulo 3"/>
          <p:cNvSpPr>
            <a:spLocks noChangeArrowheads="1"/>
          </p:cNvSpPr>
          <p:nvPr/>
        </p:nvSpPr>
        <p:spPr bwMode="auto">
          <a:xfrm>
            <a:off x="338138" y="874713"/>
            <a:ext cx="8467725" cy="163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b="0"/>
              <a:t>é o material depositado em excesso, além do necessário para preencher a junta (NBR </a:t>
            </a:r>
            <a:r>
              <a:rPr lang="pt-BR" b="0"/>
              <a:t>10474)</a:t>
            </a:r>
          </a:p>
          <a:p>
            <a:pPr algn="just"/>
            <a:r>
              <a:rPr lang="pt-PT" b="0"/>
              <a:t>• o objetivo é garantir o preenchimento </a:t>
            </a:r>
            <a:r>
              <a:rPr lang="pt-BR" b="0"/>
              <a:t>completo da espessura</a:t>
            </a:r>
          </a:p>
          <a:p>
            <a:pPr algn="just"/>
            <a:r>
              <a:rPr lang="pt-PT" b="0"/>
              <a:t>• pode ser na face do enchimento (sobre o cordão) ou na face da raiz (sob o cordão).</a:t>
            </a:r>
            <a:endParaRPr lang="pt-BR"/>
          </a:p>
        </p:txBody>
      </p:sp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425" y="2781300"/>
            <a:ext cx="3752850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51275" y="2428875"/>
            <a:ext cx="52673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300" y="333375"/>
            <a:ext cx="8651875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476250"/>
            <a:ext cx="7880350" cy="374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9525" y="4508500"/>
            <a:ext cx="6245225" cy="220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1268413"/>
            <a:ext cx="7004050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Retângulo 2"/>
          <p:cNvSpPr>
            <a:spLocks noChangeArrowheads="1"/>
          </p:cNvSpPr>
          <p:nvPr/>
        </p:nvSpPr>
        <p:spPr bwMode="auto">
          <a:xfrm>
            <a:off x="3286125" y="285750"/>
            <a:ext cx="2109788" cy="40005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pt-BR" b="0" dirty="0"/>
              <a:t>Cordão de Solda</a:t>
            </a:r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539552" y="123597"/>
            <a:ext cx="8249548" cy="258532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pt-BR" sz="54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TERMINOLOGIA E SIMBOLOGIA DA SOLDAGEM</a:t>
            </a:r>
          </a:p>
        </p:txBody>
      </p:sp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70313" y="3141663"/>
            <a:ext cx="5265737" cy="358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0" y="2743200"/>
            <a:ext cx="3657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1500188"/>
            <a:ext cx="7661275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etângulo 1"/>
          <p:cNvSpPr>
            <a:spLocks noChangeArrowheads="1"/>
          </p:cNvSpPr>
          <p:nvPr/>
        </p:nvSpPr>
        <p:spPr bwMode="auto">
          <a:xfrm>
            <a:off x="4143375" y="357188"/>
            <a:ext cx="898525" cy="40005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b="0" dirty="0"/>
              <a:t>Passe</a:t>
            </a:r>
            <a:endParaRPr lang="pt-B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tângulo 1"/>
          <p:cNvSpPr>
            <a:spLocks noChangeArrowheads="1"/>
          </p:cNvSpPr>
          <p:nvPr/>
        </p:nvSpPr>
        <p:spPr bwMode="auto">
          <a:xfrm>
            <a:off x="539750" y="458788"/>
            <a:ext cx="80645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/>
              <a:t>em soldagem </a:t>
            </a:r>
            <a:r>
              <a:rPr lang="pt-BR" dirty="0" err="1"/>
              <a:t>multi-passes</a:t>
            </a:r>
            <a:r>
              <a:rPr lang="pt-BR" dirty="0"/>
              <a:t>, acredita-se </a:t>
            </a:r>
            <a:r>
              <a:rPr lang="pt-PT" dirty="0"/>
              <a:t>que quanto maior o número de passes, maior as tensões/distorções (para um </a:t>
            </a:r>
            <a:r>
              <a:rPr lang="pt-BR" dirty="0"/>
              <a:t>mesmo volume de solda)</a:t>
            </a:r>
          </a:p>
          <a:p>
            <a:pPr algn="just">
              <a:lnSpc>
                <a:spcPct val="150000"/>
              </a:lnSpc>
            </a:pPr>
            <a:r>
              <a:rPr lang="pt-PT" dirty="0"/>
              <a:t>• entretanto, um maior número de passes pode ter vantagens metalúrgicas (passe de </a:t>
            </a:r>
            <a:r>
              <a:rPr lang="pt-BR" dirty="0"/>
              <a:t>revenido, energia apropriada, formato apropriado, etc.);</a:t>
            </a:r>
          </a:p>
          <a:p>
            <a:pPr algn="just">
              <a:lnSpc>
                <a:spcPct val="150000"/>
              </a:lnSpc>
            </a:pPr>
            <a:r>
              <a:rPr lang="pt-PT" dirty="0"/>
              <a:t>• difícil prever o efeito que prevalece;</a:t>
            </a:r>
          </a:p>
          <a:p>
            <a:pPr algn="just">
              <a:lnSpc>
                <a:spcPct val="150000"/>
              </a:lnSpc>
            </a:pPr>
            <a:r>
              <a:rPr lang="pt-PT" dirty="0"/>
              <a:t>• cada passe deve deixar uma abertura adequada para a deposição do passe subseqüente, para evitar falta de fusão.</a:t>
            </a:r>
            <a:endParaRPr lang="pt-BR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tângulo 1"/>
          <p:cNvSpPr>
            <a:spLocks noChangeArrowheads="1"/>
          </p:cNvSpPr>
          <p:nvPr/>
        </p:nvSpPr>
        <p:spPr bwMode="auto">
          <a:xfrm>
            <a:off x="827088" y="998538"/>
            <a:ext cx="4572000" cy="142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pt-BR" b="0"/>
              <a:t>• Passe de raiz;</a:t>
            </a:r>
          </a:p>
          <a:p>
            <a:pPr>
              <a:lnSpc>
                <a:spcPct val="150000"/>
              </a:lnSpc>
            </a:pPr>
            <a:r>
              <a:rPr lang="pt-BR" b="0"/>
              <a:t>• Passe de enchimento;</a:t>
            </a:r>
          </a:p>
          <a:p>
            <a:pPr>
              <a:lnSpc>
                <a:spcPct val="150000"/>
              </a:lnSpc>
            </a:pPr>
            <a:r>
              <a:rPr lang="pt-BR" b="0"/>
              <a:t>• Passe de acabamento.</a:t>
            </a:r>
            <a:endParaRPr lang="pt-BR"/>
          </a:p>
        </p:txBody>
      </p:sp>
      <p:sp>
        <p:nvSpPr>
          <p:cNvPr id="21507" name="Retângulo 2"/>
          <p:cNvSpPr>
            <a:spLocks noChangeArrowheads="1"/>
          </p:cNvSpPr>
          <p:nvPr/>
        </p:nvSpPr>
        <p:spPr bwMode="auto">
          <a:xfrm>
            <a:off x="468313" y="549275"/>
            <a:ext cx="2894012" cy="40005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b="0" dirty="0"/>
              <a:t>Tipo (função) do Passe:</a:t>
            </a:r>
            <a:endParaRPr lang="pt-BR" dirty="0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3213100"/>
            <a:ext cx="7648575" cy="192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tângulo 1"/>
          <p:cNvSpPr>
            <a:spLocks noChangeArrowheads="1"/>
          </p:cNvSpPr>
          <p:nvPr/>
        </p:nvSpPr>
        <p:spPr bwMode="auto">
          <a:xfrm>
            <a:off x="468313" y="765175"/>
            <a:ext cx="8567737" cy="163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b="0"/>
              <a:t>• Passe de raiz (dado pelo lado da abertura da </a:t>
            </a:r>
            <a:r>
              <a:rPr lang="pt-BR" b="0"/>
              <a:t>junta);</a:t>
            </a:r>
          </a:p>
          <a:p>
            <a:pPr algn="just"/>
            <a:r>
              <a:rPr lang="pt-PT" b="0"/>
              <a:t>• é diferente de passe de verso (dado pelo lado oposto à abertura da junta);</a:t>
            </a:r>
          </a:p>
          <a:p>
            <a:pPr algn="just"/>
            <a:r>
              <a:rPr lang="pt-PT" b="0"/>
              <a:t>• que pode ser aplicado como primeiro passe (mas sempre pelo lado oposto ao do chanfro) ou após completar a seqüência de </a:t>
            </a:r>
            <a:r>
              <a:rPr lang="pt-BR" b="0"/>
              <a:t>passes.</a:t>
            </a:r>
            <a:endParaRPr lang="pt-BR"/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8100" y="2492375"/>
            <a:ext cx="5784850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28825" y="5516563"/>
            <a:ext cx="5275263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Retângulo 2"/>
          <p:cNvSpPr>
            <a:spLocks noChangeArrowheads="1"/>
          </p:cNvSpPr>
          <p:nvPr/>
        </p:nvSpPr>
        <p:spPr bwMode="auto">
          <a:xfrm>
            <a:off x="611188" y="260350"/>
            <a:ext cx="1968500" cy="40005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b="0" dirty="0"/>
              <a:t>• Passe de raiz:</a:t>
            </a:r>
          </a:p>
        </p:txBody>
      </p:sp>
      <p:sp>
        <p:nvSpPr>
          <p:cNvPr id="22534" name="Retângulo 3"/>
          <p:cNvSpPr>
            <a:spLocks noChangeArrowheads="1"/>
          </p:cNvSpPr>
          <p:nvPr/>
        </p:nvSpPr>
        <p:spPr bwMode="auto">
          <a:xfrm>
            <a:off x="374650" y="3532188"/>
            <a:ext cx="333375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PT" b="0"/>
              <a:t>Remoção do Passe de raiz:</a:t>
            </a:r>
            <a:endParaRPr lang="pt-BR"/>
          </a:p>
        </p:txBody>
      </p:sp>
      <p:sp>
        <p:nvSpPr>
          <p:cNvPr id="22535" name="Retângulo 4"/>
          <p:cNvSpPr>
            <a:spLocks noChangeArrowheads="1"/>
          </p:cNvSpPr>
          <p:nvPr/>
        </p:nvSpPr>
        <p:spPr bwMode="auto">
          <a:xfrm>
            <a:off x="250825" y="3978275"/>
            <a:ext cx="8642350" cy="13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b="0"/>
              <a:t>• Feito por processos térmicos (arco-grafite = </a:t>
            </a:r>
            <a:r>
              <a:rPr lang="pt-BR" b="0"/>
              <a:t>goivagem) ou mecânico (esmerilhadeira)</a:t>
            </a:r>
          </a:p>
          <a:p>
            <a:r>
              <a:rPr lang="pt-PT" b="0"/>
              <a:t>• para garantir a integridade da solda por problemas no passe de raiz</a:t>
            </a:r>
          </a:p>
          <a:p>
            <a:r>
              <a:rPr lang="pt-BR" b="0"/>
              <a:t>• preenchido com novos passes.</a:t>
            </a:r>
            <a:endParaRPr lang="pt-B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6563" y="1643063"/>
            <a:ext cx="8239125" cy="309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8488" y="115888"/>
            <a:ext cx="5348287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050" y="1033463"/>
            <a:ext cx="1868488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1"/>
          <p:cNvSpPr txBox="1">
            <a:spLocks noChangeArrowheads="1"/>
          </p:cNvSpPr>
          <p:nvPr/>
        </p:nvSpPr>
        <p:spPr bwMode="auto">
          <a:xfrm>
            <a:off x="307975" y="3716338"/>
            <a:ext cx="18002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8000">
                <a:solidFill>
                  <a:srgbClr val="FF0000"/>
                </a:solidFill>
              </a:rPr>
              <a:t>??</a:t>
            </a:r>
            <a:endParaRPr lang="pt-BR">
              <a:solidFill>
                <a:srgbClr val="FF0000"/>
              </a:solidFill>
            </a:endParaRPr>
          </a:p>
        </p:txBody>
      </p:sp>
      <p:pic>
        <p:nvPicPr>
          <p:cNvPr id="4" name="Picture 6" descr="https://encrypted-tbn1.gstatic.com/images?q=tbn:ANd9GcQR2GicxSkLM_NtftJfpI0k6CBlfZNGIJShz_kOaL3G4CcOcROEA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52688" y="476250"/>
            <a:ext cx="6680200" cy="619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tângulo 1"/>
          <p:cNvSpPr>
            <a:spLocks noChangeArrowheads="1"/>
          </p:cNvSpPr>
          <p:nvPr/>
        </p:nvSpPr>
        <p:spPr bwMode="auto">
          <a:xfrm>
            <a:off x="323850" y="149225"/>
            <a:ext cx="25495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b="0"/>
              <a:t>Formação do Passe:</a:t>
            </a:r>
            <a:endParaRPr lang="pt-BR"/>
          </a:p>
        </p:txBody>
      </p:sp>
      <p:sp>
        <p:nvSpPr>
          <p:cNvPr id="25603" name="Retângulo 2"/>
          <p:cNvSpPr>
            <a:spLocks noChangeArrowheads="1"/>
          </p:cNvSpPr>
          <p:nvPr/>
        </p:nvSpPr>
        <p:spPr bwMode="auto">
          <a:xfrm>
            <a:off x="542925" y="549275"/>
            <a:ext cx="16398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b="0"/>
              <a:t>• Passe reto;</a:t>
            </a:r>
            <a:endParaRPr lang="pt-BR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7388" y="1001713"/>
            <a:ext cx="3167062" cy="182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6825" y="981075"/>
            <a:ext cx="3240088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Retângulo 3"/>
          <p:cNvSpPr>
            <a:spLocks noChangeArrowheads="1"/>
          </p:cNvSpPr>
          <p:nvPr/>
        </p:nvSpPr>
        <p:spPr bwMode="auto">
          <a:xfrm>
            <a:off x="5375275" y="476250"/>
            <a:ext cx="28638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b="0"/>
              <a:t>• Passe com tecimento.</a:t>
            </a:r>
            <a:endParaRPr lang="pt-BR"/>
          </a:p>
        </p:txBody>
      </p:sp>
      <p:sp>
        <p:nvSpPr>
          <p:cNvPr id="25607" name="Retângulo 4"/>
          <p:cNvSpPr>
            <a:spLocks noChangeArrowheads="1"/>
          </p:cNvSpPr>
          <p:nvPr/>
        </p:nvSpPr>
        <p:spPr bwMode="auto">
          <a:xfrm>
            <a:off x="5940425" y="3716338"/>
            <a:ext cx="2862263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b="0"/>
              <a:t>O tecimento pode reduzir o número de passes.</a:t>
            </a:r>
            <a:endParaRPr lang="pt-BR"/>
          </a:p>
        </p:txBody>
      </p:sp>
      <p:pic>
        <p:nvPicPr>
          <p:cNvPr id="2560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850" y="3068638"/>
            <a:ext cx="5435600" cy="376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/>
      <p:bldP spid="25606" grpId="0"/>
      <p:bldP spid="2560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333375"/>
            <a:ext cx="8721725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2988" y="1193800"/>
            <a:ext cx="7510462" cy="372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tângulo 2"/>
          <p:cNvSpPr>
            <a:spLocks noChangeArrowheads="1"/>
          </p:cNvSpPr>
          <p:nvPr/>
        </p:nvSpPr>
        <p:spPr bwMode="auto">
          <a:xfrm>
            <a:off x="323850" y="333375"/>
            <a:ext cx="8135938" cy="70643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defRPr/>
            </a:pPr>
            <a:r>
              <a:rPr lang="pt-PT" dirty="0"/>
              <a:t>Camada </a:t>
            </a:r>
            <a:r>
              <a:rPr lang="pt-PT" b="0" dirty="0"/>
              <a:t>(</a:t>
            </a:r>
            <a:r>
              <a:rPr lang="pt-PT" b="0" i="1" dirty="0"/>
              <a:t>layer</a:t>
            </a:r>
            <a:r>
              <a:rPr lang="pt-PT" b="0" dirty="0"/>
              <a:t>): Conjunto de passes localizados em uma mesma altura no chanfro.</a:t>
            </a:r>
            <a:endParaRPr lang="pt-BR" dirty="0"/>
          </a:p>
        </p:txBody>
      </p:sp>
      <p:sp>
        <p:nvSpPr>
          <p:cNvPr id="28676" name="Retângulo 3"/>
          <p:cNvSpPr>
            <a:spLocks noChangeArrowheads="1"/>
          </p:cNvSpPr>
          <p:nvPr/>
        </p:nvSpPr>
        <p:spPr bwMode="auto">
          <a:xfrm>
            <a:off x="395288" y="5168900"/>
            <a:ext cx="84455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b="0"/>
              <a:t>em mais de um passe por camada, os passes devem ser dados alternadamente, partindo-se de cada lateral na direção do </a:t>
            </a:r>
            <a:r>
              <a:rPr lang="pt-BR" b="0"/>
              <a:t>centro;</a:t>
            </a:r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ultiplicar 3"/>
          <p:cNvSpPr/>
          <p:nvPr/>
        </p:nvSpPr>
        <p:spPr bwMode="auto">
          <a:xfrm>
            <a:off x="2598800" y="1166261"/>
            <a:ext cx="3384376" cy="1542659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74" name="Retângulo 1"/>
          <p:cNvSpPr>
            <a:spLocks noChangeArrowheads="1"/>
          </p:cNvSpPr>
          <p:nvPr/>
        </p:nvSpPr>
        <p:spPr bwMode="auto">
          <a:xfrm>
            <a:off x="323850" y="476250"/>
            <a:ext cx="84248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/>
              <a:t>Soldagem </a:t>
            </a:r>
            <a:r>
              <a:rPr lang="pt-PT" b="0"/>
              <a:t>(</a:t>
            </a:r>
            <a:r>
              <a:rPr lang="pt-PT" b="0" i="1"/>
              <a:t>Welding</a:t>
            </a:r>
            <a:r>
              <a:rPr lang="pt-PT" b="0"/>
              <a:t>) é o </a:t>
            </a:r>
            <a:r>
              <a:rPr lang="pt-PT"/>
              <a:t>processo </a:t>
            </a:r>
            <a:r>
              <a:rPr lang="pt-PT" b="0"/>
              <a:t>de união de materiais, a </a:t>
            </a:r>
            <a:r>
              <a:rPr lang="pt-PT"/>
              <a:t>Solda </a:t>
            </a:r>
            <a:r>
              <a:rPr lang="pt-PT" b="0"/>
              <a:t>(</a:t>
            </a:r>
            <a:r>
              <a:rPr lang="pt-PT" b="0" i="1"/>
              <a:t>weld</a:t>
            </a:r>
            <a:r>
              <a:rPr lang="pt-PT" b="0"/>
              <a:t>) é o </a:t>
            </a:r>
            <a:r>
              <a:rPr lang="pt-PT"/>
              <a:t>resultado </a:t>
            </a:r>
            <a:r>
              <a:rPr lang="pt-BR" b="0"/>
              <a:t>deste processo.</a:t>
            </a:r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763688" y="1642086"/>
            <a:ext cx="6319838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pt-PT" b="0" dirty="0">
                <a:solidFill>
                  <a:schemeClr val="accent6">
                    <a:lumMod val="75000"/>
                  </a:schemeClr>
                </a:solidFill>
              </a:rPr>
              <a:t>“A </a:t>
            </a:r>
            <a:r>
              <a:rPr lang="pt-PT" b="0" i="1" dirty="0">
                <a:solidFill>
                  <a:schemeClr val="accent6">
                    <a:lumMod val="75000"/>
                  </a:schemeClr>
                </a:solidFill>
              </a:rPr>
              <a:t>solda </a:t>
            </a:r>
            <a:r>
              <a:rPr lang="pt-PT" b="0" dirty="0">
                <a:solidFill>
                  <a:schemeClr val="accent6">
                    <a:lumMod val="75000"/>
                  </a:schemeClr>
                </a:solidFill>
              </a:rPr>
              <a:t>elétrica é um processo muito versátil...”</a:t>
            </a:r>
            <a:endParaRPr lang="pt-B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77" name="Retângulo 4"/>
          <p:cNvSpPr>
            <a:spLocks noChangeArrowheads="1"/>
          </p:cNvSpPr>
          <p:nvPr/>
        </p:nvSpPr>
        <p:spPr bwMode="auto">
          <a:xfrm>
            <a:off x="328599" y="4049241"/>
            <a:ext cx="8340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dirty="0"/>
              <a:t>Metal de Adição </a:t>
            </a:r>
            <a:r>
              <a:rPr lang="pt-PT" b="0" dirty="0"/>
              <a:t>(</a:t>
            </a:r>
            <a:r>
              <a:rPr lang="pt-PT" b="0" i="1" dirty="0"/>
              <a:t>filler metal</a:t>
            </a:r>
            <a:r>
              <a:rPr lang="pt-PT" b="0" dirty="0"/>
              <a:t>): Material adicionado, no estado líquido, durante a soldagem por fusão (ou a brasagem). O metal de adição deve ser selecionado de acordo com o metal base, as características e a aplicação da junta a ser soldada.</a:t>
            </a:r>
            <a:endParaRPr lang="pt-BR" dirty="0"/>
          </a:p>
        </p:txBody>
      </p:sp>
      <p:sp>
        <p:nvSpPr>
          <p:cNvPr id="3078" name="Retângulo 5"/>
          <p:cNvSpPr>
            <a:spLocks noChangeArrowheads="1"/>
          </p:cNvSpPr>
          <p:nvPr/>
        </p:nvSpPr>
        <p:spPr bwMode="auto">
          <a:xfrm>
            <a:off x="407988" y="5745311"/>
            <a:ext cx="83407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dirty="0"/>
              <a:t>Poça de Fusão </a:t>
            </a:r>
            <a:r>
              <a:rPr lang="pt-PT" b="0" dirty="0"/>
              <a:t>(</a:t>
            </a:r>
            <a:r>
              <a:rPr lang="pt-PT" b="0" i="1" dirty="0"/>
              <a:t>weld pool</a:t>
            </a:r>
            <a:r>
              <a:rPr lang="pt-PT" b="0" dirty="0"/>
              <a:t>): Região em fusão, a cada instante, durante uma soldagem </a:t>
            </a:r>
            <a:r>
              <a:rPr lang="pt-BR" b="0" dirty="0"/>
              <a:t>por fusão.</a:t>
            </a:r>
            <a:endParaRPr lang="pt-BR" dirty="0"/>
          </a:p>
        </p:txBody>
      </p:sp>
      <p:sp>
        <p:nvSpPr>
          <p:cNvPr id="8" name="Retângulo 3"/>
          <p:cNvSpPr>
            <a:spLocks noChangeArrowheads="1"/>
          </p:cNvSpPr>
          <p:nvPr/>
        </p:nvSpPr>
        <p:spPr bwMode="auto">
          <a:xfrm>
            <a:off x="395536" y="3388930"/>
            <a:ext cx="71407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b="0" dirty="0"/>
              <a:t>Material da peça que passa pelo processo de soldagem.</a:t>
            </a:r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407021" y="2892946"/>
            <a:ext cx="315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Metal Base </a:t>
            </a:r>
            <a:r>
              <a:rPr lang="pt-PT" b="0" dirty="0"/>
              <a:t>(</a:t>
            </a:r>
            <a:r>
              <a:rPr lang="pt-PT" b="0" i="1" dirty="0"/>
              <a:t>base metal</a:t>
            </a:r>
            <a:r>
              <a:rPr lang="pt-PT" b="0" dirty="0"/>
              <a:t>): 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77" grpId="0"/>
      <p:bldP spid="3078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1068388"/>
            <a:ext cx="7513637" cy="47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aixaDeTexto 1"/>
          <p:cNvSpPr txBox="1"/>
          <p:nvPr/>
        </p:nvSpPr>
        <p:spPr>
          <a:xfrm>
            <a:off x="827088" y="260350"/>
            <a:ext cx="3240087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dirty="0"/>
              <a:t>SOLDA INTERMITENTE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9900" y="1125538"/>
            <a:ext cx="7785100" cy="517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827088" y="260350"/>
            <a:ext cx="3240087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dirty="0"/>
              <a:t>SOLDA INTERMITENTE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5" y="476250"/>
            <a:ext cx="8588375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" y="476672"/>
            <a:ext cx="9014442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6739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67544" y="1124744"/>
            <a:ext cx="8136904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PT" sz="2400" dirty="0"/>
              <a:t>Nos processos de soldagem por fusão, a região da solda é composta por três zonas bem distintas. Descreva cada uma das zonas que compõem a região da solda.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483768" y="260648"/>
            <a:ext cx="3600400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ENADE - 2005</a:t>
            </a:r>
          </a:p>
        </p:txBody>
      </p:sp>
      <p:sp>
        <p:nvSpPr>
          <p:cNvPr id="4" name="Retângulo 3"/>
          <p:cNvSpPr/>
          <p:nvPr/>
        </p:nvSpPr>
        <p:spPr>
          <a:xfrm>
            <a:off x="464096" y="3356992"/>
            <a:ext cx="83563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>A zona de fusão corresponde à região onde efetivamente houve a fusão e, em seguida, a solidificação do metal.</a:t>
            </a:r>
          </a:p>
          <a:p>
            <a:endParaRPr lang="pt-PT" dirty="0"/>
          </a:p>
          <a:p>
            <a:r>
              <a:rPr lang="pt-PT" dirty="0"/>
              <a:t>A zona termicamente afetada é a região do metal de base adjacente à zona de fusão, caracterizando-se por apresentar um ciclo térmico de aquecimento, seguido de resfriamento. </a:t>
            </a:r>
          </a:p>
          <a:p>
            <a:endParaRPr lang="pt-BR" dirty="0"/>
          </a:p>
          <a:p>
            <a:r>
              <a:rPr lang="pt-BR" dirty="0"/>
              <a:t>A zona não afetada pelo calor é a região do metal de base que não sofreu qualquer transformação térmica durante a soldagem.</a:t>
            </a:r>
          </a:p>
        </p:txBody>
      </p:sp>
    </p:spTree>
    <p:extLst>
      <p:ext uri="{BB962C8B-B14F-4D97-AF65-F5344CB8AC3E}">
        <p14:creationId xmlns:p14="http://schemas.microsoft.com/office/powerpoint/2010/main" val="254734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tângulo 1"/>
          <p:cNvSpPr>
            <a:spLocks noChangeArrowheads="1"/>
          </p:cNvSpPr>
          <p:nvPr/>
        </p:nvSpPr>
        <p:spPr bwMode="auto">
          <a:xfrm>
            <a:off x="611188" y="692150"/>
            <a:ext cx="8137525" cy="280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b="0"/>
              <a:t>• região física onde será feita a união </a:t>
            </a:r>
            <a:r>
              <a:rPr lang="pt-BR" b="0"/>
              <a:t>por soldagem;</a:t>
            </a:r>
          </a:p>
          <a:p>
            <a:pPr algn="just">
              <a:lnSpc>
                <a:spcPct val="150000"/>
              </a:lnSpc>
            </a:pPr>
            <a:r>
              <a:rPr lang="pt-PT" b="0"/>
              <a:t>• A geometria e posicionamento da peças determinam esta região (ou os tipos de </a:t>
            </a:r>
            <a:r>
              <a:rPr lang="pt-BR" b="0"/>
              <a:t>juntas);</a:t>
            </a:r>
          </a:p>
          <a:p>
            <a:pPr algn="just">
              <a:lnSpc>
                <a:spcPct val="150000"/>
              </a:lnSpc>
            </a:pPr>
            <a:r>
              <a:rPr lang="pt-PT" b="0"/>
              <a:t>• Sempre haverá um procedimento que conduzirá a uma união com menor custo total (preparação da junta e soldagem) e com </a:t>
            </a:r>
            <a:r>
              <a:rPr lang="pt-BR" b="0"/>
              <a:t>melhores propriedades mecânicas;</a:t>
            </a:r>
            <a:endParaRPr lang="pt-BR"/>
          </a:p>
        </p:txBody>
      </p:sp>
      <p:sp>
        <p:nvSpPr>
          <p:cNvPr id="31747" name="Retângulo 2"/>
          <p:cNvSpPr>
            <a:spLocks noChangeArrowheads="1"/>
          </p:cNvSpPr>
          <p:nvPr/>
        </p:nvSpPr>
        <p:spPr bwMode="auto">
          <a:xfrm>
            <a:off x="611188" y="3573463"/>
            <a:ext cx="8064500" cy="28622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PT" b="0" dirty="0"/>
              <a:t>Tipos de Junta: Os tipos usuais de junta são: 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pt-PT" b="0" dirty="0"/>
              <a:t>de </a:t>
            </a:r>
            <a:r>
              <a:rPr lang="pt-PT" dirty="0"/>
              <a:t>topo </a:t>
            </a:r>
            <a:r>
              <a:rPr lang="pt-PT" b="0" dirty="0"/>
              <a:t>(</a:t>
            </a:r>
            <a:r>
              <a:rPr lang="pt-PT" b="0" i="1" dirty="0"/>
              <a:t>butt</a:t>
            </a:r>
            <a:r>
              <a:rPr lang="pt-PT" b="0" dirty="0"/>
              <a:t>), 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pt-PT" b="0" dirty="0"/>
              <a:t>de </a:t>
            </a:r>
            <a:r>
              <a:rPr lang="pt-PT" dirty="0"/>
              <a:t>ângulo </a:t>
            </a:r>
            <a:r>
              <a:rPr lang="pt-PT" b="0" dirty="0"/>
              <a:t>(</a:t>
            </a:r>
            <a:r>
              <a:rPr lang="pt-PT" b="0" i="1" dirty="0"/>
              <a:t>tee</a:t>
            </a:r>
            <a:r>
              <a:rPr lang="pt-PT" b="0" dirty="0"/>
              <a:t>), 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pt-PT" b="0" dirty="0"/>
              <a:t>de </a:t>
            </a:r>
            <a:r>
              <a:rPr lang="pt-PT" dirty="0"/>
              <a:t>canto </a:t>
            </a:r>
            <a:r>
              <a:rPr lang="pt-PT" b="0" dirty="0"/>
              <a:t>(</a:t>
            </a:r>
            <a:r>
              <a:rPr lang="pt-PT" b="0" i="1" dirty="0"/>
              <a:t>corner</a:t>
            </a:r>
            <a:r>
              <a:rPr lang="pt-PT" b="0" dirty="0"/>
              <a:t>), 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pt-PT" dirty="0"/>
              <a:t>sobreposta </a:t>
            </a:r>
            <a:r>
              <a:rPr lang="pt-PT" b="0" dirty="0"/>
              <a:t>(</a:t>
            </a:r>
            <a:r>
              <a:rPr lang="pt-PT" b="0" i="1" dirty="0"/>
              <a:t>lap</a:t>
            </a:r>
            <a:r>
              <a:rPr lang="pt-PT" b="0" dirty="0"/>
              <a:t>) 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pt-PT" b="0" dirty="0"/>
              <a:t>e de </a:t>
            </a:r>
            <a:r>
              <a:rPr lang="pt-PT" dirty="0"/>
              <a:t>aresta </a:t>
            </a:r>
            <a:r>
              <a:rPr lang="pt-PT" b="0" dirty="0"/>
              <a:t>(</a:t>
            </a:r>
            <a:r>
              <a:rPr lang="pt-PT" b="0" i="1" dirty="0"/>
              <a:t>edge</a:t>
            </a:r>
            <a:r>
              <a:rPr lang="pt-PT" b="0" dirty="0"/>
              <a:t>).</a:t>
            </a:r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3203575" y="115888"/>
            <a:ext cx="1804988" cy="40163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PT" dirty="0"/>
              <a:t>Junta </a:t>
            </a:r>
            <a:r>
              <a:rPr lang="pt-BR" dirty="0"/>
              <a:t>(</a:t>
            </a:r>
            <a:r>
              <a:rPr lang="pt-BR" i="1" dirty="0"/>
              <a:t>joint</a:t>
            </a:r>
            <a:r>
              <a:rPr lang="pt-BR" dirty="0"/>
              <a:t>)</a:t>
            </a:r>
            <a:r>
              <a:rPr lang="pt-PT" dirty="0"/>
              <a:t>: </a:t>
            </a:r>
            <a:endParaRPr lang="pt-BR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100" y="188913"/>
            <a:ext cx="5003800" cy="189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83238" y="225425"/>
            <a:ext cx="32004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825" y="2620963"/>
            <a:ext cx="1635125" cy="24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95513" y="2620963"/>
            <a:ext cx="2860675" cy="24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11888" y="2620963"/>
            <a:ext cx="1168400" cy="244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80963"/>
            <a:ext cx="4183063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tângulo 1"/>
          <p:cNvSpPr/>
          <p:nvPr/>
        </p:nvSpPr>
        <p:spPr>
          <a:xfrm>
            <a:off x="179388" y="1754188"/>
            <a:ext cx="4164012" cy="19399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defRPr/>
            </a:pPr>
            <a:r>
              <a:rPr lang="pt-BR" b="0" dirty="0"/>
              <a:t>• chapas finas (&lt; 1,5 mm);</a:t>
            </a:r>
          </a:p>
          <a:p>
            <a:pPr algn="just">
              <a:defRPr/>
            </a:pPr>
            <a:r>
              <a:rPr lang="pt-PT" b="0" dirty="0"/>
              <a:t>• processos de baixa energia (TIG e oxiacetileno) </a:t>
            </a:r>
            <a:r>
              <a:rPr lang="pt-BR" b="0" dirty="0"/>
              <a:t>ou alta energia concentrada (Plasma, Laser);</a:t>
            </a:r>
          </a:p>
          <a:p>
            <a:pPr algn="just">
              <a:defRPr/>
            </a:pPr>
            <a:r>
              <a:rPr lang="pt-PT" b="0" dirty="0"/>
              <a:t>• sem ou com uso de material de adição.</a:t>
            </a:r>
            <a:endParaRPr lang="pt-BR" dirty="0"/>
          </a:p>
        </p:txBody>
      </p:sp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9338" y="82550"/>
            <a:ext cx="3937000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ângulo 2"/>
          <p:cNvSpPr/>
          <p:nvPr/>
        </p:nvSpPr>
        <p:spPr>
          <a:xfrm>
            <a:off x="4848225" y="1941513"/>
            <a:ext cx="4044950" cy="163195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just">
              <a:defRPr/>
            </a:pPr>
            <a:r>
              <a:rPr lang="pt-BR" b="0" dirty="0"/>
              <a:t>• chapas finas ou médias;</a:t>
            </a:r>
          </a:p>
          <a:p>
            <a:pPr algn="just">
              <a:defRPr/>
            </a:pPr>
            <a:r>
              <a:rPr lang="pt-PT" b="0" dirty="0"/>
              <a:t>• processos de baixa energia (TIG e oxiacetileno) </a:t>
            </a:r>
            <a:r>
              <a:rPr lang="pt-BR" b="0" dirty="0"/>
              <a:t>ou alta energia concentrada (Plasma, Laser);</a:t>
            </a:r>
          </a:p>
          <a:p>
            <a:pPr algn="just">
              <a:defRPr/>
            </a:pPr>
            <a:r>
              <a:rPr lang="pt-PT" b="0" dirty="0"/>
              <a:t>• com uso de material de adição.</a:t>
            </a:r>
            <a:endParaRPr lang="pt-BR" dirty="0"/>
          </a:p>
        </p:txBody>
      </p:sp>
      <p:sp>
        <p:nvSpPr>
          <p:cNvPr id="35846" name="Retângulo 3"/>
          <p:cNvSpPr>
            <a:spLocks noChangeArrowheads="1"/>
          </p:cNvSpPr>
          <p:nvPr/>
        </p:nvSpPr>
        <p:spPr bwMode="auto">
          <a:xfrm>
            <a:off x="279400" y="4076700"/>
            <a:ext cx="4572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b="0"/>
              <a:t>• As juntas de arestas podem ser preechidas </a:t>
            </a:r>
            <a:r>
              <a:rPr lang="pt-BR" b="0"/>
              <a:t>por cima – “flare-but-weld”:</a:t>
            </a:r>
            <a:endParaRPr lang="pt-BR"/>
          </a:p>
        </p:txBody>
      </p:sp>
      <p:sp>
        <p:nvSpPr>
          <p:cNvPr id="35847" name="Retângulo 4"/>
          <p:cNvSpPr>
            <a:spLocks noChangeArrowheads="1"/>
          </p:cNvSpPr>
          <p:nvPr/>
        </p:nvSpPr>
        <p:spPr bwMode="auto">
          <a:xfrm>
            <a:off x="360363" y="5661025"/>
            <a:ext cx="4572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b="0"/>
              <a:t>• ou por baixo – “flare-V-weld ou flare-semi V weld”:</a:t>
            </a:r>
            <a:endParaRPr lang="pt-BR"/>
          </a:p>
        </p:txBody>
      </p:sp>
      <p:pic>
        <p:nvPicPr>
          <p:cNvPr id="358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03788" y="4076700"/>
            <a:ext cx="3925887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6813" y="5445125"/>
            <a:ext cx="3411537" cy="13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0" y="3500438"/>
            <a:ext cx="456247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333375"/>
            <a:ext cx="3992562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3" y="371475"/>
            <a:ext cx="395922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tângulo 1"/>
          <p:cNvSpPr>
            <a:spLocks noChangeArrowheads="1"/>
          </p:cNvSpPr>
          <p:nvPr/>
        </p:nvSpPr>
        <p:spPr bwMode="auto">
          <a:xfrm>
            <a:off x="323850" y="333375"/>
            <a:ext cx="842486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b="0"/>
              <a:t>Corte efetuado na junta para possibilitar/facilitar a obtenção de uma solda com a penetração desejada. É usado quando a espessura dos componentes da junta impede a obtenção da penetração desejada sem o chanfro. O uso de um chanfro diferente do tipo I, implica na necessidade de se usar metal de adição. A escolha do tipo de chanfro e suas dimensões dependem de muitos fatores como o material base, sua espessura, o tipo de junta, o processo de soldagem, a possibilidade de se acessar os dois lados da junta, a posição de soldagem e as características desejadas para a junta.</a:t>
            </a:r>
            <a:endParaRPr lang="pt-BR"/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4437063"/>
            <a:ext cx="7802562" cy="237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tângulo 1"/>
          <p:cNvSpPr/>
          <p:nvPr/>
        </p:nvSpPr>
        <p:spPr>
          <a:xfrm>
            <a:off x="2916238" y="44450"/>
            <a:ext cx="2420937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PT" dirty="0">
                <a:solidFill>
                  <a:srgbClr val="0070C0"/>
                </a:solidFill>
              </a:rPr>
              <a:t>Chanfro (</a:t>
            </a:r>
            <a:r>
              <a:rPr lang="pt-PT" i="1" dirty="0">
                <a:solidFill>
                  <a:srgbClr val="0070C0"/>
                </a:solidFill>
              </a:rPr>
              <a:t>groove</a:t>
            </a:r>
            <a:r>
              <a:rPr lang="pt-PT" dirty="0">
                <a:solidFill>
                  <a:srgbClr val="0070C0"/>
                </a:solidFill>
              </a:rPr>
              <a:t>): </a:t>
            </a:r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292725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1638" y="4281488"/>
            <a:ext cx="4846637" cy="247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2988" y="5070475"/>
            <a:ext cx="7046912" cy="167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Retângulo 1"/>
          <p:cNvSpPr>
            <a:spLocks noChangeArrowheads="1"/>
          </p:cNvSpPr>
          <p:nvPr/>
        </p:nvSpPr>
        <p:spPr bwMode="auto">
          <a:xfrm>
            <a:off x="539750" y="822325"/>
            <a:ext cx="8135938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0"/>
              <a:t>• Preparação econômica;</a:t>
            </a:r>
          </a:p>
          <a:p>
            <a:pPr algn="just">
              <a:lnSpc>
                <a:spcPct val="150000"/>
              </a:lnSpc>
            </a:pPr>
            <a:r>
              <a:rPr lang="pt-PT" b="0"/>
              <a:t>• para pequenas espessuras (ate 3 mm), usando-se só um passe e processos de baixa energia (TIG, ER e oxiacetileno) ou alta </a:t>
            </a:r>
            <a:r>
              <a:rPr lang="pt-BR" b="0"/>
              <a:t>energia concentrado (Plasma, Laser – </a:t>
            </a:r>
            <a:r>
              <a:rPr lang="pt-PT" b="0"/>
              <a:t>podendo chegar ate 10 mm na técnica </a:t>
            </a:r>
            <a:r>
              <a:rPr lang="pt-BR" b="0"/>
              <a:t>keyhole);</a:t>
            </a:r>
          </a:p>
          <a:p>
            <a:pPr algn="just">
              <a:lnSpc>
                <a:spcPct val="150000"/>
              </a:lnSpc>
            </a:pPr>
            <a:r>
              <a:rPr lang="pt-BR" b="0"/>
              <a:t>• para espessuras de 3 mm a 6 mm, usando-se </a:t>
            </a:r>
            <a:r>
              <a:rPr lang="pt-PT" b="0"/>
              <a:t>dois passes (um de cada lado) e processos de baixa e média energia (ER);</a:t>
            </a:r>
          </a:p>
          <a:p>
            <a:pPr algn="just">
              <a:lnSpc>
                <a:spcPct val="150000"/>
              </a:lnSpc>
            </a:pPr>
            <a:r>
              <a:rPr lang="pt-PT" b="0"/>
              <a:t>• para espessuras média (até 12 mm), usando-se dois passes (um de cada lado) e processos de média e alta energia </a:t>
            </a:r>
            <a:r>
              <a:rPr lang="pt-BR" b="0"/>
              <a:t>(MIG/MAG, ET e AS);</a:t>
            </a:r>
            <a:endParaRPr lang="pt-BR"/>
          </a:p>
        </p:txBody>
      </p:sp>
      <p:sp>
        <p:nvSpPr>
          <p:cNvPr id="36868" name="Retângulo 2"/>
          <p:cNvSpPr>
            <a:spLocks noChangeArrowheads="1"/>
          </p:cNvSpPr>
          <p:nvPr/>
        </p:nvSpPr>
        <p:spPr bwMode="auto">
          <a:xfrm>
            <a:off x="3341688" y="260350"/>
            <a:ext cx="2530475" cy="40005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PT" b="0" dirty="0"/>
              <a:t>Chanfro reto ou em I</a:t>
            </a:r>
            <a:endParaRPr lang="pt-BR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tângulo 1"/>
          <p:cNvSpPr>
            <a:spLocks noChangeArrowheads="1"/>
          </p:cNvSpPr>
          <p:nvPr/>
        </p:nvSpPr>
        <p:spPr bwMode="auto">
          <a:xfrm>
            <a:off x="3019425" y="188913"/>
            <a:ext cx="2847975" cy="40005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PT" b="0"/>
              <a:t>Chanfro em V e semi-V</a:t>
            </a:r>
            <a:endParaRPr lang="pt-BR"/>
          </a:p>
        </p:txBody>
      </p:sp>
      <p:sp>
        <p:nvSpPr>
          <p:cNvPr id="39939" name="Retângulo 2"/>
          <p:cNvSpPr>
            <a:spLocks noChangeArrowheads="1"/>
          </p:cNvSpPr>
          <p:nvPr/>
        </p:nvSpPr>
        <p:spPr bwMode="auto">
          <a:xfrm>
            <a:off x="611188" y="1114425"/>
            <a:ext cx="7056437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pt-BR" b="0"/>
              <a:t>• Preparação de fácil execução;</a:t>
            </a:r>
          </a:p>
          <a:p>
            <a:pPr>
              <a:lnSpc>
                <a:spcPct val="150000"/>
              </a:lnSpc>
            </a:pPr>
            <a:r>
              <a:rPr lang="pt-PT" b="0"/>
              <a:t>• permite penetração total com acesso só de </a:t>
            </a:r>
            <a:r>
              <a:rPr lang="pt-BR" b="0"/>
              <a:t>um lado;</a:t>
            </a:r>
          </a:p>
          <a:p>
            <a:pPr>
              <a:lnSpc>
                <a:spcPct val="150000"/>
              </a:lnSpc>
            </a:pPr>
            <a:r>
              <a:rPr lang="pt-PT" b="0"/>
              <a:t>• no passe de raiz, usa-se processo de baixa </a:t>
            </a:r>
            <a:r>
              <a:rPr lang="pt-BR" b="0"/>
              <a:t>energia;</a:t>
            </a:r>
          </a:p>
          <a:p>
            <a:pPr>
              <a:lnSpc>
                <a:spcPct val="150000"/>
              </a:lnSpc>
            </a:pPr>
            <a:r>
              <a:rPr lang="pt-BR" b="0"/>
              <a:t>• propicia tensões/deformações angulares.</a:t>
            </a:r>
            <a:endParaRPr lang="pt-BR"/>
          </a:p>
        </p:txBody>
      </p:sp>
      <p:pic>
        <p:nvPicPr>
          <p:cNvPr id="3994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8775" y="4149725"/>
            <a:ext cx="5630863" cy="168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tângulo 1"/>
          <p:cNvSpPr>
            <a:spLocks noChangeArrowheads="1"/>
          </p:cNvSpPr>
          <p:nvPr/>
        </p:nvSpPr>
        <p:spPr bwMode="auto">
          <a:xfrm>
            <a:off x="323850" y="1196975"/>
            <a:ext cx="8569325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0"/>
              <a:t>• Também de fácil preparação</a:t>
            </a:r>
          </a:p>
          <a:p>
            <a:pPr algn="just">
              <a:lnSpc>
                <a:spcPct val="150000"/>
              </a:lnSpc>
            </a:pPr>
            <a:r>
              <a:rPr lang="pt-PT" b="0"/>
              <a:t>• Junta mais econômica do que V (para </a:t>
            </a:r>
            <a:r>
              <a:rPr lang="pt-BR" b="0"/>
              <a:t>mesma espessura)</a:t>
            </a:r>
          </a:p>
          <a:p>
            <a:pPr algn="just">
              <a:lnSpc>
                <a:spcPct val="150000"/>
              </a:lnSpc>
            </a:pPr>
            <a:r>
              <a:rPr lang="pt-BR" b="0"/>
              <a:t>	• material de adição;</a:t>
            </a:r>
          </a:p>
          <a:p>
            <a:pPr algn="just">
              <a:lnSpc>
                <a:spcPct val="150000"/>
              </a:lnSpc>
            </a:pPr>
            <a:r>
              <a:rPr lang="pt-BR" b="0"/>
              <a:t>	• tempo de soldagem.</a:t>
            </a:r>
          </a:p>
          <a:p>
            <a:pPr algn="just">
              <a:lnSpc>
                <a:spcPct val="150000"/>
              </a:lnSpc>
            </a:pPr>
            <a:r>
              <a:rPr lang="pt-PT" b="0"/>
              <a:t>•Exige passe no verso (acesso dos dois </a:t>
            </a:r>
            <a:r>
              <a:rPr lang="pt-BR" b="0"/>
              <a:t>lados) ou mata-junta;</a:t>
            </a:r>
          </a:p>
          <a:p>
            <a:pPr algn="just">
              <a:lnSpc>
                <a:spcPct val="150000"/>
              </a:lnSpc>
            </a:pPr>
            <a:r>
              <a:rPr lang="pt-PT" b="0"/>
              <a:t>• para processos de média ou alta energia;</a:t>
            </a:r>
          </a:p>
          <a:p>
            <a:pPr algn="just">
              <a:lnSpc>
                <a:spcPct val="150000"/>
              </a:lnSpc>
            </a:pPr>
            <a:r>
              <a:rPr lang="pt-BR" b="0"/>
              <a:t>• também propicia tensões/deformações </a:t>
            </a:r>
            <a:r>
              <a:rPr lang="pt-PT" b="0"/>
              <a:t>angulares (menos do que em V).</a:t>
            </a:r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2627313" y="363538"/>
            <a:ext cx="2838450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b="0" dirty="0"/>
              <a:t>Chanfro em Y e </a:t>
            </a:r>
            <a:r>
              <a:rPr lang="pt-BR" b="0" dirty="0" err="1"/>
              <a:t>semi-Y</a:t>
            </a:r>
            <a:endParaRPr lang="pt-BR" dirty="0"/>
          </a:p>
        </p:txBody>
      </p:sp>
      <p:pic>
        <p:nvPicPr>
          <p:cNvPr id="4096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4850" y="4797425"/>
            <a:ext cx="51244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976563" y="333375"/>
            <a:ext cx="3046412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PT" b="0" dirty="0"/>
              <a:t>Chanfro em U (tulipa) e J</a:t>
            </a:r>
            <a:endParaRPr lang="pt-BR" dirty="0"/>
          </a:p>
        </p:txBody>
      </p:sp>
      <p:sp>
        <p:nvSpPr>
          <p:cNvPr id="41987" name="Retângulo 2"/>
          <p:cNvSpPr>
            <a:spLocks noChangeArrowheads="1"/>
          </p:cNvSpPr>
          <p:nvPr/>
        </p:nvSpPr>
        <p:spPr bwMode="auto">
          <a:xfrm>
            <a:off x="250825" y="836613"/>
            <a:ext cx="777716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0"/>
              <a:t>• alto custo de preparação;</a:t>
            </a:r>
          </a:p>
          <a:p>
            <a:pPr algn="just">
              <a:lnSpc>
                <a:spcPct val="150000"/>
              </a:lnSpc>
            </a:pPr>
            <a:r>
              <a:rPr lang="pt-BR" b="0"/>
              <a:t>• econômica para grandes espessuras (comparada com a V):</a:t>
            </a:r>
          </a:p>
          <a:p>
            <a:pPr algn="just">
              <a:lnSpc>
                <a:spcPct val="150000"/>
              </a:lnSpc>
            </a:pPr>
            <a:r>
              <a:rPr lang="pt-BR" b="0"/>
              <a:t>	• material de adição;</a:t>
            </a:r>
          </a:p>
          <a:p>
            <a:pPr algn="just">
              <a:lnSpc>
                <a:spcPct val="150000"/>
              </a:lnSpc>
            </a:pPr>
            <a:r>
              <a:rPr lang="pt-BR" b="0"/>
              <a:t>	• tempo de soldagem.</a:t>
            </a:r>
          </a:p>
          <a:p>
            <a:pPr algn="just">
              <a:lnSpc>
                <a:spcPct val="150000"/>
              </a:lnSpc>
            </a:pPr>
            <a:r>
              <a:rPr lang="pt-BR" b="0"/>
              <a:t>• baixa deformação angular;</a:t>
            </a:r>
          </a:p>
          <a:p>
            <a:pPr algn="just">
              <a:lnSpc>
                <a:spcPct val="150000"/>
              </a:lnSpc>
            </a:pPr>
            <a:r>
              <a:rPr lang="pt-PT" b="0"/>
              <a:t>• para passe de raiz, com pequena face de raiz, tem de se usar processos de baixa </a:t>
            </a:r>
            <a:r>
              <a:rPr lang="pt-BR" b="0"/>
              <a:t>energia;</a:t>
            </a:r>
          </a:p>
          <a:p>
            <a:pPr algn="just">
              <a:lnSpc>
                <a:spcPct val="150000"/>
              </a:lnSpc>
            </a:pPr>
            <a:r>
              <a:rPr lang="pt-PT" b="0"/>
              <a:t>• para passe de raiz, com com grande face de raiz, tem de se usar processos de alta energia e com passe no verso;</a:t>
            </a:r>
            <a:endParaRPr lang="pt-BR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75" y="5627688"/>
            <a:ext cx="4378325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2975" y="4538663"/>
            <a:ext cx="2957513" cy="231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263900" y="333375"/>
            <a:ext cx="2646363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PT" b="0" dirty="0"/>
              <a:t>Chanfro em X e em K</a:t>
            </a:r>
            <a:endParaRPr lang="pt-BR" dirty="0"/>
          </a:p>
        </p:txBody>
      </p:sp>
      <p:sp>
        <p:nvSpPr>
          <p:cNvPr id="43011" name="Retângulo 2"/>
          <p:cNvSpPr>
            <a:spLocks noChangeArrowheads="1"/>
          </p:cNvSpPr>
          <p:nvPr/>
        </p:nvSpPr>
        <p:spPr bwMode="auto">
          <a:xfrm>
            <a:off x="395288" y="887413"/>
            <a:ext cx="7489825" cy="347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0"/>
              <a:t>• Também de fácil preparação</a:t>
            </a:r>
          </a:p>
          <a:p>
            <a:r>
              <a:rPr lang="pt-BR" b="0"/>
              <a:t>• econômico para grandes espessuras (comparada com a V):</a:t>
            </a:r>
          </a:p>
          <a:p>
            <a:r>
              <a:rPr lang="pt-BR" b="0"/>
              <a:t>	• material de adição;</a:t>
            </a:r>
          </a:p>
          <a:p>
            <a:r>
              <a:rPr lang="pt-BR" b="0"/>
              <a:t>	• tempo de soldagem.</a:t>
            </a:r>
          </a:p>
          <a:p>
            <a:r>
              <a:rPr lang="pt-BR" b="0"/>
              <a:t>• equilíbrio de tensões/deformações angulares;</a:t>
            </a:r>
          </a:p>
          <a:p>
            <a:r>
              <a:rPr lang="pt-PT" b="0"/>
              <a:t>•Custo de preparação mais alto do que V, mas menor do que U;</a:t>
            </a:r>
          </a:p>
          <a:p>
            <a:r>
              <a:rPr lang="pt-BR" b="0"/>
              <a:t>• acesso dos dois lados;</a:t>
            </a:r>
          </a:p>
          <a:p>
            <a:r>
              <a:rPr lang="pt-PT" b="0"/>
              <a:t>• para passe de raiz, com pequena face de raiz, tem de se usar processos de baixa </a:t>
            </a:r>
            <a:r>
              <a:rPr lang="pt-BR" b="0"/>
              <a:t>energia;</a:t>
            </a:r>
          </a:p>
          <a:p>
            <a:r>
              <a:rPr lang="pt-PT" b="0"/>
              <a:t>• para passe de raiz, com com grande face de raiz, tem de se usar processos de média e </a:t>
            </a:r>
            <a:r>
              <a:rPr lang="pt-BR" b="0"/>
              <a:t>alta energia;</a:t>
            </a:r>
            <a:endParaRPr lang="pt-BR"/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/>
          <a:srcRect t="4089"/>
          <a:stretch>
            <a:fillRect/>
          </a:stretch>
        </p:blipFill>
        <p:spPr bwMode="auto">
          <a:xfrm>
            <a:off x="1163638" y="4868863"/>
            <a:ext cx="5951537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771775" y="333375"/>
            <a:ext cx="3589338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PT" b="0" dirty="0"/>
              <a:t>Chanfro em duplo U e duplo J</a:t>
            </a:r>
            <a:endParaRPr lang="pt-BR" dirty="0"/>
          </a:p>
        </p:txBody>
      </p:sp>
      <p:sp>
        <p:nvSpPr>
          <p:cNvPr id="44035" name="Retângulo 2"/>
          <p:cNvSpPr>
            <a:spLocks noChangeArrowheads="1"/>
          </p:cNvSpPr>
          <p:nvPr/>
        </p:nvSpPr>
        <p:spPr bwMode="auto">
          <a:xfrm>
            <a:off x="468313" y="1412875"/>
            <a:ext cx="7991475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pt-PT" b="0"/>
              <a:t>• características similares à U, mas para </a:t>
            </a:r>
            <a:r>
              <a:rPr lang="pt-BR" b="0"/>
              <a:t>espessuras ainda maiores;</a:t>
            </a:r>
          </a:p>
          <a:p>
            <a:pPr>
              <a:lnSpc>
                <a:spcPct val="150000"/>
              </a:lnSpc>
            </a:pPr>
            <a:r>
              <a:rPr lang="pt-PT" b="0"/>
              <a:t>• reduz ainda mais as tensões/deformações </a:t>
            </a:r>
            <a:r>
              <a:rPr lang="pt-BR" b="0"/>
              <a:t>angulares (equilíbrio);</a:t>
            </a:r>
            <a:endParaRPr lang="pt-BR"/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9850" y="2900363"/>
            <a:ext cx="5434013" cy="189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0" t="25000" r="50799" b="27217"/>
          <a:stretch/>
        </p:blipFill>
        <p:spPr bwMode="auto">
          <a:xfrm>
            <a:off x="4515" y="0"/>
            <a:ext cx="4357202" cy="357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26" t="25000" r="8865" b="27217"/>
          <a:stretch/>
        </p:blipFill>
        <p:spPr bwMode="auto">
          <a:xfrm>
            <a:off x="4414351" y="3068960"/>
            <a:ext cx="4729649" cy="3780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4459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55875" y="333375"/>
            <a:ext cx="3432175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dirty="0"/>
              <a:t>Elementos de um Chanfro</a:t>
            </a:r>
            <a:r>
              <a:rPr lang="pt-BR" b="0" dirty="0"/>
              <a:t>:</a:t>
            </a:r>
            <a:endParaRPr lang="pt-BR" dirty="0"/>
          </a:p>
        </p:txBody>
      </p:sp>
      <p:sp>
        <p:nvSpPr>
          <p:cNvPr id="45059" name="Retângulo 2"/>
          <p:cNvSpPr>
            <a:spLocks noChangeArrowheads="1"/>
          </p:cNvSpPr>
          <p:nvPr/>
        </p:nvSpPr>
        <p:spPr bwMode="auto">
          <a:xfrm>
            <a:off x="323850" y="906463"/>
            <a:ext cx="8496300" cy="286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b="0">
                <a:solidFill>
                  <a:srgbClr val="FF0000"/>
                </a:solidFill>
              </a:rPr>
              <a:t>Encosto ou nariz (s) </a:t>
            </a:r>
            <a:r>
              <a:rPr lang="pt-PT" b="0"/>
              <a:t>(</a:t>
            </a:r>
            <a:r>
              <a:rPr lang="pt-PT" b="0" i="1"/>
              <a:t>nose</a:t>
            </a:r>
            <a:r>
              <a:rPr lang="pt-PT" b="0"/>
              <a:t>, </a:t>
            </a:r>
            <a:r>
              <a:rPr lang="pt-PT" b="0" i="1"/>
              <a:t>groove face</a:t>
            </a:r>
            <a:r>
              <a:rPr lang="pt-PT" b="0"/>
              <a:t>): Parte não chanfrada de um componente da junta.</a:t>
            </a:r>
          </a:p>
          <a:p>
            <a:pPr algn="just"/>
            <a:r>
              <a:rPr lang="pt-PT" b="0">
                <a:solidFill>
                  <a:srgbClr val="FF0000"/>
                </a:solidFill>
              </a:rPr>
              <a:t>Abertura de raiz, folga ou fresta (f) </a:t>
            </a:r>
            <a:r>
              <a:rPr lang="pt-PT" b="0"/>
              <a:t>(</a:t>
            </a:r>
            <a:r>
              <a:rPr lang="pt-PT" b="0" i="1"/>
              <a:t>root opeming</a:t>
            </a:r>
            <a:r>
              <a:rPr lang="pt-PT" b="0"/>
              <a:t>): Menor distância entre as peças a soldar.</a:t>
            </a:r>
          </a:p>
          <a:p>
            <a:pPr algn="just"/>
            <a:r>
              <a:rPr lang="pt-PT" b="0">
                <a:solidFill>
                  <a:srgbClr val="FF0000"/>
                </a:solidFill>
              </a:rPr>
              <a:t>Ângulo de abertura da junta (</a:t>
            </a:r>
            <a:r>
              <a:rPr lang="el-GR" b="0">
                <a:solidFill>
                  <a:srgbClr val="FF0000"/>
                </a:solidFill>
              </a:rPr>
              <a:t>α</a:t>
            </a:r>
            <a:r>
              <a:rPr lang="pt-PT" b="0">
                <a:solidFill>
                  <a:srgbClr val="FF0000"/>
                </a:solidFill>
              </a:rPr>
              <a:t>) </a:t>
            </a:r>
            <a:r>
              <a:rPr lang="pt-PT" b="0"/>
              <a:t>(</a:t>
            </a:r>
            <a:r>
              <a:rPr lang="pt-PT" b="0" i="1"/>
              <a:t>groove angle</a:t>
            </a:r>
            <a:r>
              <a:rPr lang="pt-PT" b="0"/>
              <a:t>) e </a:t>
            </a:r>
            <a:r>
              <a:rPr lang="pt-PT" b="0">
                <a:solidFill>
                  <a:srgbClr val="FF0000"/>
                </a:solidFill>
              </a:rPr>
              <a:t>ângulo de chanfro (</a:t>
            </a:r>
            <a:r>
              <a:rPr lang="el-GR" b="0">
                <a:solidFill>
                  <a:srgbClr val="FF0000"/>
                </a:solidFill>
              </a:rPr>
              <a:t>β</a:t>
            </a:r>
            <a:r>
              <a:rPr lang="pt-PT" b="0">
                <a:solidFill>
                  <a:srgbClr val="FF0000"/>
                </a:solidFill>
              </a:rPr>
              <a:t>)</a:t>
            </a:r>
            <a:r>
              <a:rPr lang="pt-PT" b="0"/>
              <a:t> (</a:t>
            </a:r>
            <a:r>
              <a:rPr lang="pt-PT" b="0" i="1"/>
              <a:t>bevel angle</a:t>
            </a:r>
            <a:r>
              <a:rPr lang="pt-PT" b="0"/>
              <a:t>).</a:t>
            </a:r>
          </a:p>
          <a:p>
            <a:pPr algn="just"/>
            <a:r>
              <a:rPr lang="pt-PT" b="0"/>
              <a:t>Os elementos de um chanfro são escolhidos de forma a permitir um fácil acesso até o fundo da junta, mas, idealmente, com a menor necessidade possível de </a:t>
            </a:r>
            <a:r>
              <a:rPr lang="pt-BR" b="0"/>
              <a:t>metal de adição.</a:t>
            </a:r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5513" y="3913188"/>
            <a:ext cx="3889375" cy="284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tângulo 1"/>
          <p:cNvSpPr>
            <a:spLocks noChangeArrowheads="1"/>
          </p:cNvSpPr>
          <p:nvPr/>
        </p:nvSpPr>
        <p:spPr bwMode="auto">
          <a:xfrm>
            <a:off x="323850" y="765175"/>
            <a:ext cx="8569325" cy="37846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PT" b="0" dirty="0"/>
              <a:t>• é a separação entre membros a serem unidos na raiz da junta (NBR 10474);</a:t>
            </a:r>
          </a:p>
          <a:p>
            <a:pPr>
              <a:lnSpc>
                <a:spcPct val="150000"/>
              </a:lnSpc>
              <a:defRPr/>
            </a:pPr>
            <a:r>
              <a:rPr lang="pt-BR" b="0" dirty="0"/>
              <a:t>• conhecido também por folga;</a:t>
            </a:r>
          </a:p>
          <a:p>
            <a:pPr>
              <a:lnSpc>
                <a:spcPct val="150000"/>
              </a:lnSpc>
              <a:defRPr/>
            </a:pPr>
            <a:r>
              <a:rPr lang="pt-PT" b="0" dirty="0"/>
              <a:t>• a função principal é garantir a penetração;</a:t>
            </a:r>
          </a:p>
          <a:p>
            <a:pPr>
              <a:lnSpc>
                <a:spcPct val="150000"/>
              </a:lnSpc>
              <a:defRPr/>
            </a:pPr>
            <a:r>
              <a:rPr lang="pt-PT" b="0" dirty="0"/>
              <a:t>• desvantagens de uma f grande: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pt-BR" b="0" dirty="0"/>
              <a:t>perfuração;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pt-BR" b="0" dirty="0"/>
              <a:t>Tensões (contração);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pt-BR" b="0" dirty="0"/>
              <a:t>dificuldades de posicionamento (alinhamento).</a:t>
            </a:r>
            <a:endParaRPr lang="pt-BR" dirty="0"/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050" y="4549775"/>
            <a:ext cx="4014788" cy="215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ângulo 2"/>
          <p:cNvSpPr/>
          <p:nvPr/>
        </p:nvSpPr>
        <p:spPr>
          <a:xfrm>
            <a:off x="3348038" y="260350"/>
            <a:ext cx="2178050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b="0" dirty="0"/>
              <a:t>Abertura de Raiz:</a:t>
            </a:r>
            <a:endParaRPr lang="pt-BR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492500" y="227013"/>
            <a:ext cx="1766888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b="0" dirty="0"/>
              <a:t>Face de Raiz:</a:t>
            </a:r>
            <a:endParaRPr lang="pt-BR" dirty="0"/>
          </a:p>
        </p:txBody>
      </p:sp>
      <p:sp>
        <p:nvSpPr>
          <p:cNvPr id="47107" name="Retângulo 2"/>
          <p:cNvSpPr>
            <a:spLocks noChangeArrowheads="1"/>
          </p:cNvSpPr>
          <p:nvPr/>
        </p:nvSpPr>
        <p:spPr bwMode="auto">
          <a:xfrm>
            <a:off x="539750" y="677863"/>
            <a:ext cx="8280400" cy="372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pt-PT" b="0"/>
              <a:t>• é a parte da face do chanfro adjacente à raiz da </a:t>
            </a:r>
            <a:r>
              <a:rPr lang="pt-BR" b="0"/>
              <a:t>junta (NBR 10474);</a:t>
            </a:r>
          </a:p>
          <a:p>
            <a:pPr>
              <a:lnSpc>
                <a:spcPct val="150000"/>
              </a:lnSpc>
            </a:pPr>
            <a:r>
              <a:rPr lang="pt-PT" b="0"/>
              <a:t>• conhecido também por encosto ou altura do </a:t>
            </a:r>
            <a:r>
              <a:rPr lang="pt-BR" b="0"/>
              <a:t>nariz</a:t>
            </a:r>
          </a:p>
          <a:p>
            <a:pPr>
              <a:lnSpc>
                <a:spcPct val="150000"/>
              </a:lnSpc>
            </a:pPr>
            <a:r>
              <a:rPr lang="pt-BR" b="0"/>
              <a:t>• as funções principais são:</a:t>
            </a:r>
          </a:p>
          <a:p>
            <a:pPr>
              <a:lnSpc>
                <a:spcPct val="150000"/>
              </a:lnSpc>
            </a:pPr>
            <a:r>
              <a:rPr lang="pt-PT" b="0"/>
              <a:t>• controle da penetração (evita perfurar)</a:t>
            </a:r>
          </a:p>
          <a:p>
            <a:pPr>
              <a:lnSpc>
                <a:spcPct val="150000"/>
              </a:lnSpc>
            </a:pPr>
            <a:r>
              <a:rPr lang="pt-PT" b="0"/>
              <a:t>• diminuir volume de solda (custo/tensões).</a:t>
            </a:r>
          </a:p>
          <a:p>
            <a:pPr>
              <a:lnSpc>
                <a:spcPct val="150000"/>
              </a:lnSpc>
            </a:pPr>
            <a:r>
              <a:rPr lang="pt-PT" b="0"/>
              <a:t>• desvantagens de um “e” grande:</a:t>
            </a:r>
          </a:p>
          <a:p>
            <a:pPr>
              <a:lnSpc>
                <a:spcPct val="150000"/>
              </a:lnSpc>
            </a:pPr>
            <a:r>
              <a:rPr lang="pt-BR" b="0"/>
              <a:t>• dificulta penetração;</a:t>
            </a:r>
          </a:p>
          <a:p>
            <a:pPr>
              <a:lnSpc>
                <a:spcPct val="150000"/>
              </a:lnSpc>
            </a:pPr>
            <a:r>
              <a:rPr lang="pt-BR" b="0"/>
              <a:t>• preparação mais difícil.</a:t>
            </a: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3763" y="4581525"/>
            <a:ext cx="4422775" cy="216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971600" y="548680"/>
            <a:ext cx="511256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REGIÕES DE UMA JUNTA SOLDADA</a:t>
            </a:r>
          </a:p>
        </p:txBody>
      </p:sp>
      <p:sp>
        <p:nvSpPr>
          <p:cNvPr id="3" name="Retângulo 2"/>
          <p:cNvSpPr>
            <a:spLocks noChangeArrowheads="1"/>
          </p:cNvSpPr>
          <p:nvPr/>
        </p:nvSpPr>
        <p:spPr bwMode="auto">
          <a:xfrm>
            <a:off x="827584" y="4581128"/>
            <a:ext cx="4267200" cy="40005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dirty="0">
                <a:solidFill>
                  <a:schemeClr val="tx1"/>
                </a:solidFill>
              </a:rPr>
              <a:t>Zona termicamente afetada – ZTA</a:t>
            </a:r>
          </a:p>
        </p:txBody>
      </p:sp>
      <p:sp>
        <p:nvSpPr>
          <p:cNvPr id="4" name="CaixaDeTexto 3"/>
          <p:cNvSpPr txBox="1">
            <a:spLocks noChangeArrowheads="1"/>
          </p:cNvSpPr>
          <p:nvPr/>
        </p:nvSpPr>
        <p:spPr bwMode="auto">
          <a:xfrm>
            <a:off x="827584" y="5589240"/>
            <a:ext cx="2770188" cy="40005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pt-BR" dirty="0"/>
              <a:t>Zona fundida –  ZF</a:t>
            </a:r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683568" y="2492896"/>
            <a:ext cx="8196262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dirty="0">
                <a:solidFill>
                  <a:srgbClr val="7030A0"/>
                </a:solidFill>
              </a:rPr>
              <a:t>É a região constituinte da junta soldada que não sofreu qualquer alteração em suas características físicas, químicas ou metalúrgicas, ou seja, o material utilizado para a construção da estrutura metálica, nesta região, não sofreu qualquer influência do processo de soldagem.</a:t>
            </a:r>
          </a:p>
        </p:txBody>
      </p:sp>
      <p:sp>
        <p:nvSpPr>
          <p:cNvPr id="7" name="Retângulo 6"/>
          <p:cNvSpPr/>
          <p:nvPr/>
        </p:nvSpPr>
        <p:spPr>
          <a:xfrm>
            <a:off x="813865" y="1804814"/>
            <a:ext cx="2356864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t-PT" dirty="0"/>
              <a:t>Zona Não Afetada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043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tângulo 1"/>
          <p:cNvSpPr>
            <a:spLocks noChangeArrowheads="1"/>
          </p:cNvSpPr>
          <p:nvPr/>
        </p:nvSpPr>
        <p:spPr bwMode="auto">
          <a:xfrm>
            <a:off x="3375025" y="188913"/>
            <a:ext cx="2393950" cy="40005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b="0" dirty="0"/>
              <a:t>Ângulo de Chanfro: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323850" y="1052513"/>
            <a:ext cx="8208963" cy="25542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defRPr/>
            </a:pPr>
            <a:r>
              <a:rPr lang="pt-PT" b="0" dirty="0"/>
              <a:t>• é o ângulo integral entre as bordas preparadas dos componentes (NBR 10474);</a:t>
            </a:r>
          </a:p>
          <a:p>
            <a:pPr algn="just">
              <a:defRPr/>
            </a:pPr>
            <a:r>
              <a:rPr lang="pt-PT" b="0" dirty="0"/>
              <a:t>• a função principal é facilitar o acesso da ponta do eletrodo ou tocha e garantir fusão nas </a:t>
            </a:r>
            <a:r>
              <a:rPr lang="pt-BR" b="0" dirty="0"/>
              <a:t>laterais;</a:t>
            </a:r>
          </a:p>
          <a:p>
            <a:pPr algn="just">
              <a:defRPr/>
            </a:pPr>
            <a:endParaRPr lang="pt-BR" b="0" dirty="0"/>
          </a:p>
          <a:p>
            <a:pPr>
              <a:defRPr/>
            </a:pPr>
            <a:r>
              <a:rPr lang="pt-PT" b="0" dirty="0"/>
              <a:t>• desvantagens de um “α” grande:</a:t>
            </a:r>
          </a:p>
          <a:p>
            <a:pPr marL="620713" indent="-74613">
              <a:buFont typeface="Wingdings" pitchFamily="2" charset="2"/>
              <a:buChar char="ü"/>
              <a:defRPr/>
            </a:pPr>
            <a:r>
              <a:rPr lang="pt-PT" b="0" dirty="0"/>
              <a:t>	custo (preparação/material e tempo de </a:t>
            </a:r>
            <a:r>
              <a:rPr lang="pt-BR" b="0" dirty="0"/>
              <a:t>soldagem)</a:t>
            </a:r>
          </a:p>
          <a:p>
            <a:pPr marL="620713" indent="-74613">
              <a:buFont typeface="Wingdings" pitchFamily="2" charset="2"/>
              <a:buChar char="ü"/>
              <a:defRPr/>
            </a:pPr>
            <a:r>
              <a:rPr lang="pt-BR" b="0" dirty="0"/>
              <a:t>	tensão/deformação angular.</a:t>
            </a:r>
            <a:endParaRPr lang="pt-BR" dirty="0"/>
          </a:p>
        </p:txBody>
      </p:sp>
      <p:pic>
        <p:nvPicPr>
          <p:cNvPr id="48132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9463" y="4221163"/>
            <a:ext cx="4756150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tângulo 1"/>
          <p:cNvSpPr>
            <a:spLocks noChangeArrowheads="1"/>
          </p:cNvSpPr>
          <p:nvPr/>
        </p:nvSpPr>
        <p:spPr bwMode="auto">
          <a:xfrm>
            <a:off x="2987675" y="476250"/>
            <a:ext cx="2039938" cy="40005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b="0" dirty="0"/>
              <a:t>Ângulo de </a:t>
            </a:r>
            <a:r>
              <a:rPr lang="pt-BR" b="0" dirty="0" err="1"/>
              <a:t>Bisel</a:t>
            </a:r>
            <a:r>
              <a:rPr lang="pt-BR" b="0" dirty="0"/>
              <a:t>:</a:t>
            </a:r>
            <a:endParaRPr lang="pt-BR" dirty="0"/>
          </a:p>
        </p:txBody>
      </p:sp>
      <p:sp>
        <p:nvSpPr>
          <p:cNvPr id="50179" name="Retângulo 2"/>
          <p:cNvSpPr>
            <a:spLocks noChangeArrowheads="1"/>
          </p:cNvSpPr>
          <p:nvPr/>
        </p:nvSpPr>
        <p:spPr bwMode="auto">
          <a:xfrm>
            <a:off x="468313" y="1341438"/>
            <a:ext cx="80645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b="0"/>
              <a:t>• é o ângulo formado entre a borda preparada do componente e um plano perpendicular à superfície deste componente (NBR 10474);</a:t>
            </a:r>
            <a:endParaRPr lang="pt-BR"/>
          </a:p>
        </p:txBody>
      </p:sp>
      <p:pic>
        <p:nvPicPr>
          <p:cNvPr id="50180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63" y="3286125"/>
            <a:ext cx="4090987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3213" y="4981575"/>
            <a:ext cx="4830762" cy="119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tângulo 1"/>
          <p:cNvSpPr>
            <a:spLocks noChangeArrowheads="1"/>
          </p:cNvSpPr>
          <p:nvPr/>
        </p:nvSpPr>
        <p:spPr bwMode="auto">
          <a:xfrm>
            <a:off x="323850" y="1382713"/>
            <a:ext cx="7920038" cy="280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b="0"/>
              <a:t>• é o raio de curvatura na confecção do chanfro </a:t>
            </a:r>
            <a:r>
              <a:rPr lang="pt-BR" b="0"/>
              <a:t>em U ou J</a:t>
            </a:r>
          </a:p>
          <a:p>
            <a:pPr algn="just">
              <a:lnSpc>
                <a:spcPct val="150000"/>
              </a:lnSpc>
            </a:pPr>
            <a:r>
              <a:rPr lang="pt-PT" b="0"/>
              <a:t>• a função principal é evitar uma intercessão aguda entre a face lateral de chanfro e o fundo </a:t>
            </a:r>
            <a:r>
              <a:rPr lang="pt-BR" b="0"/>
              <a:t>do chanfro</a:t>
            </a:r>
          </a:p>
          <a:p>
            <a:pPr algn="just">
              <a:lnSpc>
                <a:spcPct val="150000"/>
              </a:lnSpc>
            </a:pPr>
            <a:r>
              <a:rPr lang="pt-BR" b="0"/>
              <a:t>• alto custo de preparação;</a:t>
            </a:r>
          </a:p>
          <a:p>
            <a:pPr algn="just">
              <a:lnSpc>
                <a:spcPct val="150000"/>
              </a:lnSpc>
            </a:pPr>
            <a:r>
              <a:rPr lang="pt-PT" b="0"/>
              <a:t>• é ancompanhado de uma ângulo de bisel menor do que, por exemplo, para junta em V.</a:t>
            </a:r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3348038" y="260350"/>
            <a:ext cx="2122487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b="0" dirty="0"/>
              <a:t>Raio de Chanfro:</a:t>
            </a:r>
            <a:endParaRPr lang="pt-BR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4550" y="3068638"/>
            <a:ext cx="7650163" cy="196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Retângulo 1"/>
          <p:cNvSpPr>
            <a:spLocks noChangeArrowheads="1"/>
          </p:cNvSpPr>
          <p:nvPr/>
        </p:nvSpPr>
        <p:spPr bwMode="auto">
          <a:xfrm>
            <a:off x="468313" y="549275"/>
            <a:ext cx="820737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b="0"/>
              <a:t>• para uma dada espessura de chapa, haverá sempre uma faixa de combinação entre o ângulo de chanfro e a abertura da raiz que resultará na mínima quantidade de material </a:t>
            </a:r>
            <a:r>
              <a:rPr lang="pt-BR" b="0"/>
              <a:t>depositado;</a:t>
            </a:r>
            <a:endParaRPr lang="pt-BR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chanfro Cranfield"/>
          <p:cNvPicPr>
            <a:picLocks noChangeAspect="1" noChangeArrowheads="1"/>
          </p:cNvPicPr>
          <p:nvPr/>
        </p:nvPicPr>
        <p:blipFill>
          <a:blip r:embed="rId2"/>
          <a:srcRect r="25647" b="4074"/>
          <a:stretch>
            <a:fillRect/>
          </a:stretch>
        </p:blipFill>
        <p:spPr bwMode="auto">
          <a:xfrm>
            <a:off x="34925" y="103188"/>
            <a:ext cx="4494213" cy="397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3"/>
          <a:srcRect l="20546" t="56856" r="19203" b="22662"/>
          <a:stretch>
            <a:fillRect/>
          </a:stretch>
        </p:blipFill>
        <p:spPr bwMode="auto">
          <a:xfrm>
            <a:off x="257175" y="5024438"/>
            <a:ext cx="6907213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8" name="Retângulo 1"/>
          <p:cNvSpPr>
            <a:spLocks noChangeArrowheads="1"/>
          </p:cNvSpPr>
          <p:nvPr/>
        </p:nvSpPr>
        <p:spPr bwMode="auto">
          <a:xfrm>
            <a:off x="34925" y="4624388"/>
            <a:ext cx="75612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Aspecto da irregularidade do cordão, (A) simples e (B) dupla </a:t>
            </a:r>
          </a:p>
        </p:txBody>
      </p:sp>
      <p:pic>
        <p:nvPicPr>
          <p:cNvPr id="52229" name="Picture 3" descr="bb2"/>
          <p:cNvPicPr>
            <a:picLocks noChangeAspect="1" noChangeArrowheads="1"/>
          </p:cNvPicPr>
          <p:nvPr/>
        </p:nvPicPr>
        <p:blipFill>
          <a:blip r:embed="rId4"/>
          <a:srcRect r="40317" b="57092"/>
          <a:stretch>
            <a:fillRect/>
          </a:stretch>
        </p:blipFill>
        <p:spPr bwMode="auto">
          <a:xfrm>
            <a:off x="5326063" y="30163"/>
            <a:ext cx="3714750" cy="223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0" name="Retângulo 2"/>
          <p:cNvSpPr>
            <a:spLocks noChangeArrowheads="1"/>
          </p:cNvSpPr>
          <p:nvPr/>
        </p:nvSpPr>
        <p:spPr bwMode="auto">
          <a:xfrm>
            <a:off x="5265738" y="2268538"/>
            <a:ext cx="3886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Macrografia do passe raiz sem cobre-junta em MIG/MAG-PV (espessura da chapa 19 mm).</a:t>
            </a:r>
          </a:p>
        </p:txBody>
      </p:sp>
      <p:pic>
        <p:nvPicPr>
          <p:cNvPr id="52231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26063" y="3287713"/>
            <a:ext cx="2576512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2" name="Retângulo 3"/>
          <p:cNvSpPr>
            <a:spLocks noChangeArrowheads="1"/>
          </p:cNvSpPr>
          <p:nvPr/>
        </p:nvSpPr>
        <p:spPr bwMode="auto">
          <a:xfrm>
            <a:off x="7104063" y="3429000"/>
            <a:ext cx="193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ER celulósico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756025" y="260350"/>
            <a:ext cx="1163638" cy="5238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2800" b="0" dirty="0"/>
              <a:t>Filete:</a:t>
            </a:r>
            <a:endParaRPr lang="pt-BR" sz="2800" dirty="0"/>
          </a:p>
        </p:txBody>
      </p:sp>
      <p:pic>
        <p:nvPicPr>
          <p:cNvPr id="5325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2988" y="1566863"/>
            <a:ext cx="6827837" cy="503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Retângulo 2"/>
          <p:cNvSpPr>
            <a:spLocks noChangeArrowheads="1"/>
          </p:cNvSpPr>
          <p:nvPr/>
        </p:nvSpPr>
        <p:spPr bwMode="auto">
          <a:xfrm>
            <a:off x="5991225" y="3644900"/>
            <a:ext cx="126841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b="0"/>
              <a:t>• Filete</a:t>
            </a:r>
          </a:p>
          <a:p>
            <a:r>
              <a:rPr lang="pt-BR" b="0"/>
              <a:t> Convexo</a:t>
            </a:r>
            <a:endParaRPr lang="pt-BR"/>
          </a:p>
        </p:txBody>
      </p:sp>
      <p:sp>
        <p:nvSpPr>
          <p:cNvPr id="53253" name="Retângulo 3"/>
          <p:cNvSpPr>
            <a:spLocks noChangeArrowheads="1"/>
          </p:cNvSpPr>
          <p:nvPr/>
        </p:nvSpPr>
        <p:spPr bwMode="auto">
          <a:xfrm>
            <a:off x="1908175" y="3644900"/>
            <a:ext cx="126841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b="0"/>
              <a:t>• Filete</a:t>
            </a:r>
          </a:p>
          <a:p>
            <a:r>
              <a:rPr lang="pt-BR" b="0"/>
              <a:t> Côncavo</a:t>
            </a:r>
            <a:endParaRPr lang="pt-BR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2813" y="4130675"/>
            <a:ext cx="4117975" cy="272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6375" y="63500"/>
            <a:ext cx="5910263" cy="40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771775" y="188913"/>
            <a:ext cx="3224213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PT" b="0" dirty="0"/>
              <a:t>Raiz do Filete (AWS A3.0):</a:t>
            </a:r>
            <a:endParaRPr lang="pt-BR" dirty="0"/>
          </a:p>
        </p:txBody>
      </p:sp>
      <p:sp>
        <p:nvSpPr>
          <p:cNvPr id="55299" name="Retângulo 2"/>
          <p:cNvSpPr>
            <a:spLocks noChangeArrowheads="1"/>
          </p:cNvSpPr>
          <p:nvPr/>
        </p:nvSpPr>
        <p:spPr bwMode="auto">
          <a:xfrm>
            <a:off x="419100" y="1052513"/>
            <a:ext cx="8424863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b="0"/>
              <a:t>•Os pontos da interseção entre as superfícies da raiz do cordão e do metal de base</a:t>
            </a:r>
            <a:endParaRPr lang="pt-BR"/>
          </a:p>
        </p:txBody>
      </p:sp>
      <p:pic>
        <p:nvPicPr>
          <p:cNvPr id="55300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2388" y="2492375"/>
            <a:ext cx="4032250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79613" y="260350"/>
            <a:ext cx="3324225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PT" b="0" dirty="0"/>
              <a:t>Unha do Filete (AWS A3.0):</a:t>
            </a:r>
            <a:endParaRPr lang="pt-BR" dirty="0"/>
          </a:p>
        </p:txBody>
      </p:sp>
      <p:pic>
        <p:nvPicPr>
          <p:cNvPr id="5632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4075" y="2532063"/>
            <a:ext cx="4535488" cy="353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4" name="Retângulo 2"/>
          <p:cNvSpPr>
            <a:spLocks noChangeArrowheads="1"/>
          </p:cNvSpPr>
          <p:nvPr/>
        </p:nvSpPr>
        <p:spPr bwMode="auto">
          <a:xfrm>
            <a:off x="684213" y="1092200"/>
            <a:ext cx="71278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b="0"/>
              <a:t>A junção da face do cordão como o metal de base</a:t>
            </a:r>
            <a:endParaRPr lang="pt-BR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630488" y="404813"/>
            <a:ext cx="3394075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PT" b="0" dirty="0"/>
              <a:t>Perna do Filete (AWS A3.0):</a:t>
            </a:r>
            <a:endParaRPr lang="pt-BR" dirty="0"/>
          </a:p>
        </p:txBody>
      </p:sp>
      <p:sp>
        <p:nvSpPr>
          <p:cNvPr id="57347" name="Retângulo 2"/>
          <p:cNvSpPr>
            <a:spLocks noChangeArrowheads="1"/>
          </p:cNvSpPr>
          <p:nvPr/>
        </p:nvSpPr>
        <p:spPr bwMode="auto">
          <a:xfrm>
            <a:off x="395288" y="981075"/>
            <a:ext cx="82804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pt-PT" b="0"/>
              <a:t>• A distância da raiz da junta até a unha do </a:t>
            </a:r>
            <a:r>
              <a:rPr lang="pt-BR" b="0"/>
              <a:t>filete de solda;</a:t>
            </a:r>
          </a:p>
          <a:p>
            <a:pPr>
              <a:lnSpc>
                <a:spcPct val="150000"/>
              </a:lnSpc>
            </a:pPr>
            <a:r>
              <a:rPr lang="pt-PT" b="0"/>
              <a:t>• O filete pode ter pernas iguais ou desiguais.</a:t>
            </a:r>
            <a:endParaRPr lang="pt-BR"/>
          </a:p>
        </p:txBody>
      </p:sp>
      <p:pic>
        <p:nvPicPr>
          <p:cNvPr id="57348" name="Imagem 3"/>
          <p:cNvPicPr>
            <a:picLocks noChangeAspect="1"/>
          </p:cNvPicPr>
          <p:nvPr/>
        </p:nvPicPr>
        <p:blipFill>
          <a:blip r:embed="rId2"/>
          <a:srcRect r="78293" b="64481"/>
          <a:stretch>
            <a:fillRect/>
          </a:stretch>
        </p:blipFill>
        <p:spPr bwMode="auto">
          <a:xfrm>
            <a:off x="2054225" y="2708275"/>
            <a:ext cx="3970338" cy="358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>
            <a:spLocks noChangeArrowheads="1"/>
          </p:cNvSpPr>
          <p:nvPr/>
        </p:nvSpPr>
        <p:spPr bwMode="auto">
          <a:xfrm>
            <a:off x="460375" y="765175"/>
            <a:ext cx="8143875" cy="280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>
                <a:solidFill>
                  <a:srgbClr val="FF0000"/>
                </a:solidFill>
              </a:rPr>
              <a:t>Nesta região, de grande interesse no campo da metalurgia da soldagem, embora a temperatura de processamento não tenha sido suficiente para modificar o estado físico dos materiais envolvidos, ocorrem importantes transformações metalúrgicas no </a:t>
            </a:r>
            <a:r>
              <a:rPr lang="pt-BR" i="1">
                <a:solidFill>
                  <a:srgbClr val="FF0000"/>
                </a:solidFill>
              </a:rPr>
              <a:t>estado sólido</a:t>
            </a:r>
            <a:r>
              <a:rPr lang="pt-BR">
                <a:solidFill>
                  <a:srgbClr val="FF0000"/>
                </a:solidFill>
              </a:rPr>
              <a:t>, ou seja, são registradas importantes alterações nas propriedades iniciais do metal base.</a:t>
            </a:r>
          </a:p>
        </p:txBody>
      </p:sp>
      <p:sp>
        <p:nvSpPr>
          <p:cNvPr id="5123" name="Retângulo 2"/>
          <p:cNvSpPr>
            <a:spLocks noChangeArrowheads="1"/>
          </p:cNvSpPr>
          <p:nvPr/>
        </p:nvSpPr>
        <p:spPr bwMode="auto">
          <a:xfrm>
            <a:off x="2000250" y="214313"/>
            <a:ext cx="4267200" cy="40005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dirty="0">
                <a:solidFill>
                  <a:schemeClr val="accent2"/>
                </a:solidFill>
              </a:rPr>
              <a:t>Zona termicamente afetada – ZTA</a:t>
            </a:r>
            <a:endParaRPr lang="pt-BR" dirty="0"/>
          </a:p>
        </p:txBody>
      </p:sp>
      <p:sp>
        <p:nvSpPr>
          <p:cNvPr id="4" name="CaixaDeTexto 3"/>
          <p:cNvSpPr txBox="1">
            <a:spLocks noChangeArrowheads="1"/>
          </p:cNvSpPr>
          <p:nvPr/>
        </p:nvSpPr>
        <p:spPr bwMode="auto">
          <a:xfrm>
            <a:off x="571500" y="4000500"/>
            <a:ext cx="828675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>
                <a:solidFill>
                  <a:srgbClr val="FF0000"/>
                </a:solidFill>
              </a:rPr>
              <a:t>Entre as transformações citadas encontram-se principalmente o crescimento de grãos (aços e outros), dissolução ou coalescimento de precipitados (ligas de alumínio cobre), e o recozimento (ligas alumínio magnésio).</a:t>
            </a:r>
          </a:p>
          <a:p>
            <a:pPr>
              <a:lnSpc>
                <a:spcPct val="150000"/>
              </a:lnSpc>
            </a:pP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7663" y="2997200"/>
            <a:ext cx="4319587" cy="379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Retângulo 1"/>
          <p:cNvSpPr>
            <a:spLocks noChangeArrowheads="1"/>
          </p:cNvSpPr>
          <p:nvPr/>
        </p:nvSpPr>
        <p:spPr bwMode="auto">
          <a:xfrm>
            <a:off x="485775" y="690563"/>
            <a:ext cx="8334375" cy="280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b="0"/>
              <a:t>• Para filetes de pernas iguais, o comprimento da perna do maior triângulo retângulo isósceles que  pode ser inscrito dentro da seção transversal do </a:t>
            </a:r>
            <a:r>
              <a:rPr lang="pt-BR" b="0"/>
              <a:t>filete de solda;</a:t>
            </a:r>
          </a:p>
          <a:p>
            <a:pPr algn="just">
              <a:lnSpc>
                <a:spcPct val="150000"/>
              </a:lnSpc>
            </a:pPr>
            <a:r>
              <a:rPr lang="pt-PT" b="0"/>
              <a:t>• Para filetes de pernas desiguais, o comprimento da maior perna do maior triângulo retângulo que pode ser inscrito dentro da seção transversal do filete de solda;</a:t>
            </a:r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2555875" y="188913"/>
            <a:ext cx="3765550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PT" b="0" dirty="0"/>
              <a:t>Tamanho do Filete (AWS A3.0):</a:t>
            </a:r>
            <a:endParaRPr lang="pt-BR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tângulo 1"/>
          <p:cNvSpPr>
            <a:spLocks noChangeArrowheads="1"/>
          </p:cNvSpPr>
          <p:nvPr/>
        </p:nvSpPr>
        <p:spPr bwMode="auto">
          <a:xfrm>
            <a:off x="2500313" y="285750"/>
            <a:ext cx="3736975" cy="4000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b="0" dirty="0"/>
              <a:t>Garganta Teórica (AWS A3.0):</a:t>
            </a:r>
            <a:endParaRPr lang="pt-BR" dirty="0"/>
          </a:p>
        </p:txBody>
      </p:sp>
      <p:sp>
        <p:nvSpPr>
          <p:cNvPr id="59395" name="Retângulo 2"/>
          <p:cNvSpPr>
            <a:spLocks noChangeArrowheads="1"/>
          </p:cNvSpPr>
          <p:nvPr/>
        </p:nvSpPr>
        <p:spPr bwMode="auto">
          <a:xfrm>
            <a:off x="323850" y="836613"/>
            <a:ext cx="8424863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b="0"/>
              <a:t>• A distância do começo da raiz perpendicular à hipotenusa do maior lado do triângulo que pode ser inscrito dentro da seção transversal do filete de solda. Esta dimensão é baseada na suposição de que a abertura da raiz é nula.</a:t>
            </a:r>
            <a:endParaRPr lang="pt-BR"/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63" y="2428875"/>
            <a:ext cx="4362450" cy="354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tângulo 1"/>
          <p:cNvSpPr>
            <a:spLocks noChangeArrowheads="1"/>
          </p:cNvSpPr>
          <p:nvPr/>
        </p:nvSpPr>
        <p:spPr bwMode="auto">
          <a:xfrm>
            <a:off x="2643188" y="285750"/>
            <a:ext cx="3576637" cy="4000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b="0"/>
              <a:t>Garganta Efetiva (AWS A3.0):</a:t>
            </a:r>
            <a:endParaRPr lang="pt-BR"/>
          </a:p>
        </p:txBody>
      </p:sp>
      <p:sp>
        <p:nvSpPr>
          <p:cNvPr id="60419" name="Retângulo 2"/>
          <p:cNvSpPr>
            <a:spLocks noChangeArrowheads="1"/>
          </p:cNvSpPr>
          <p:nvPr/>
        </p:nvSpPr>
        <p:spPr bwMode="auto">
          <a:xfrm>
            <a:off x="395288" y="1052513"/>
            <a:ext cx="7848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b="0"/>
              <a:t>• A mínima distância subtraída de qualquer convexidade entre a raiz de solda e a face do </a:t>
            </a:r>
            <a:r>
              <a:rPr lang="pt-BR" b="0"/>
              <a:t>filete de solda.</a:t>
            </a:r>
            <a:endParaRPr lang="pt-BR"/>
          </a:p>
        </p:txBody>
      </p:sp>
      <p:pic>
        <p:nvPicPr>
          <p:cNvPr id="6042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7600" y="2462213"/>
            <a:ext cx="4260850" cy="348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tângulo 1"/>
          <p:cNvSpPr>
            <a:spLocks noChangeArrowheads="1"/>
          </p:cNvSpPr>
          <p:nvPr/>
        </p:nvSpPr>
        <p:spPr bwMode="auto">
          <a:xfrm>
            <a:off x="2555875" y="333375"/>
            <a:ext cx="3221038" cy="4000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b="0"/>
              <a:t>Garganta real (AWS A3.0):</a:t>
            </a:r>
            <a:endParaRPr lang="pt-BR"/>
          </a:p>
        </p:txBody>
      </p:sp>
      <p:sp>
        <p:nvSpPr>
          <p:cNvPr id="61443" name="Retângulo 2"/>
          <p:cNvSpPr>
            <a:spLocks noChangeArrowheads="1"/>
          </p:cNvSpPr>
          <p:nvPr/>
        </p:nvSpPr>
        <p:spPr bwMode="auto">
          <a:xfrm>
            <a:off x="107950" y="908050"/>
            <a:ext cx="84963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b="0"/>
              <a:t>• A distância mais curta entre a raiz de solda e a face do filete de solda.</a:t>
            </a:r>
            <a:endParaRPr lang="pt-BR"/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050" y="1457325"/>
            <a:ext cx="3768725" cy="294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688" y="260350"/>
            <a:ext cx="8362950" cy="619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0" y="857250"/>
            <a:ext cx="7424738" cy="569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2928938" y="214313"/>
            <a:ext cx="3000375" cy="4000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dirty="0"/>
              <a:t>Posições de Soldagem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404813"/>
            <a:ext cx="7561262" cy="589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tângulo 1"/>
          <p:cNvSpPr>
            <a:spLocks noChangeArrowheads="1"/>
          </p:cNvSpPr>
          <p:nvPr/>
        </p:nvSpPr>
        <p:spPr bwMode="auto">
          <a:xfrm>
            <a:off x="1835150" y="2276475"/>
            <a:ext cx="5383213" cy="190976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200" b="0" dirty="0"/>
              <a:t>MÉTODOS DE FIXAÇÃO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3200" b="0" dirty="0"/>
              <a:t>DURANTE MONTAGENS</a:t>
            </a:r>
            <a:endParaRPr lang="pt-BR" sz="32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tângulo 1"/>
          <p:cNvSpPr>
            <a:spLocks noChangeArrowheads="1"/>
          </p:cNvSpPr>
          <p:nvPr/>
        </p:nvSpPr>
        <p:spPr bwMode="auto">
          <a:xfrm>
            <a:off x="2771775" y="260350"/>
            <a:ext cx="3046413" cy="4000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b="0"/>
              <a:t>Cobre-junta (mata-junta):</a:t>
            </a:r>
            <a:endParaRPr lang="pt-BR"/>
          </a:p>
        </p:txBody>
      </p:sp>
      <p:sp>
        <p:nvSpPr>
          <p:cNvPr id="66563" name="Retângulo 2"/>
          <p:cNvSpPr>
            <a:spLocks noChangeArrowheads="1"/>
          </p:cNvSpPr>
          <p:nvPr/>
        </p:nvSpPr>
        <p:spPr bwMode="auto">
          <a:xfrm>
            <a:off x="395288" y="908050"/>
            <a:ext cx="8137525" cy="142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b="0"/>
              <a:t>• material colocado na parte posterior da junta a ser soldada, para suportar o metal fundido durante a soldagem (NBR 10474);</a:t>
            </a:r>
          </a:p>
          <a:p>
            <a:pPr>
              <a:lnSpc>
                <a:spcPct val="150000"/>
              </a:lnSpc>
            </a:pPr>
            <a:r>
              <a:rPr lang="pt-PT" b="0"/>
              <a:t>• tem a função de garantir a penetração sem </a:t>
            </a:r>
            <a:r>
              <a:rPr lang="pt-BR" b="0"/>
              <a:t>perfuração.</a:t>
            </a:r>
            <a:endParaRPr lang="pt-BR"/>
          </a:p>
        </p:txBody>
      </p:sp>
      <p:pic>
        <p:nvPicPr>
          <p:cNvPr id="6656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9088" y="2843213"/>
            <a:ext cx="2576512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5" name="Picture 2"/>
          <p:cNvPicPr>
            <a:picLocks noChangeAspect="1" noChangeArrowheads="1"/>
          </p:cNvPicPr>
          <p:nvPr/>
        </p:nvPicPr>
        <p:blipFill>
          <a:blip r:embed="rId3"/>
          <a:srcRect l="20546" t="56856" r="19203" b="22662"/>
          <a:stretch>
            <a:fillRect/>
          </a:stretch>
        </p:blipFill>
        <p:spPr bwMode="auto">
          <a:xfrm>
            <a:off x="1187450" y="5013325"/>
            <a:ext cx="6907213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tângulo 1"/>
          <p:cNvSpPr>
            <a:spLocks noChangeArrowheads="1"/>
          </p:cNvSpPr>
          <p:nvPr/>
        </p:nvSpPr>
        <p:spPr bwMode="auto">
          <a:xfrm>
            <a:off x="395288" y="549275"/>
            <a:ext cx="1708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b="0"/>
              <a:t>- permanente</a:t>
            </a:r>
            <a:endParaRPr lang="pt-BR"/>
          </a:p>
        </p:txBody>
      </p:sp>
      <p:sp>
        <p:nvSpPr>
          <p:cNvPr id="67587" name="Retângulo 2"/>
          <p:cNvSpPr>
            <a:spLocks noChangeArrowheads="1"/>
          </p:cNvSpPr>
          <p:nvPr/>
        </p:nvSpPr>
        <p:spPr bwMode="auto">
          <a:xfrm>
            <a:off x="468313" y="1125538"/>
            <a:ext cx="74882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0"/>
              <a:t>Por exemplo, anéis para tubos com ou sem espaçadores</a:t>
            </a:r>
            <a:endParaRPr lang="pt-BR"/>
          </a:p>
        </p:txBody>
      </p:sp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0950" y="1700213"/>
            <a:ext cx="9906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0075" y="1738313"/>
            <a:ext cx="11144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0" name="Retângulo 3"/>
          <p:cNvSpPr>
            <a:spLocks noChangeArrowheads="1"/>
          </p:cNvSpPr>
          <p:nvPr/>
        </p:nvSpPr>
        <p:spPr bwMode="auto">
          <a:xfrm>
            <a:off x="428625" y="3344863"/>
            <a:ext cx="4572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-"/>
              <a:defRPr/>
            </a:pPr>
            <a:r>
              <a:rPr lang="pt-BR" b="0" dirty="0"/>
              <a:t>Postiço:</a:t>
            </a:r>
          </a:p>
          <a:p>
            <a:pPr marL="268288">
              <a:buFont typeface="Wingdings" pitchFamily="2" charset="2"/>
              <a:buChar char="Ø"/>
              <a:defRPr/>
            </a:pPr>
            <a:r>
              <a:rPr lang="pt-BR" b="0" dirty="0"/>
              <a:t>Cobre</a:t>
            </a:r>
          </a:p>
          <a:p>
            <a:pPr marL="268288">
              <a:buFont typeface="Wingdings" pitchFamily="2" charset="2"/>
              <a:buChar char="Ø"/>
              <a:defRPr/>
            </a:pPr>
            <a:r>
              <a:rPr lang="pt-BR" b="0" dirty="0"/>
              <a:t>cerâmico</a:t>
            </a:r>
            <a:endParaRPr lang="pt-BR" dirty="0"/>
          </a:p>
        </p:txBody>
      </p:sp>
      <p:pic>
        <p:nvPicPr>
          <p:cNvPr id="6759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85988" y="3068638"/>
            <a:ext cx="3438525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94400" y="3027363"/>
            <a:ext cx="2249488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>
            <a:spLocks noChangeArrowheads="1"/>
          </p:cNvSpPr>
          <p:nvPr/>
        </p:nvSpPr>
        <p:spPr bwMode="auto">
          <a:xfrm>
            <a:off x="3000375" y="285750"/>
            <a:ext cx="2770188" cy="40005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pt-BR" dirty="0"/>
              <a:t>Zona fundida –  ZF</a:t>
            </a:r>
          </a:p>
        </p:txBody>
      </p:sp>
      <p:sp>
        <p:nvSpPr>
          <p:cNvPr id="13" name="CaixaDeTexto 12"/>
          <p:cNvSpPr txBox="1">
            <a:spLocks noChangeArrowheads="1"/>
          </p:cNvSpPr>
          <p:nvPr/>
        </p:nvSpPr>
        <p:spPr bwMode="auto">
          <a:xfrm>
            <a:off x="395288" y="762000"/>
            <a:ext cx="82565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>
                <a:solidFill>
                  <a:srgbClr val="002060"/>
                </a:solidFill>
              </a:rPr>
              <a:t>É a região na qual a temperatura de processamento é suficiente para fundir os materiais envolvidos, ou seja, parte de metal de base juntamente com parte do metal de adição passam para a forma líquida formando a denominada poça de fusão.</a:t>
            </a:r>
          </a:p>
        </p:txBody>
      </p:sp>
      <p:sp>
        <p:nvSpPr>
          <p:cNvPr id="14" name="CaixaDeTexto 13"/>
          <p:cNvSpPr txBox="1">
            <a:spLocks noChangeArrowheads="1"/>
          </p:cNvSpPr>
          <p:nvPr/>
        </p:nvSpPr>
        <p:spPr bwMode="auto">
          <a:xfrm>
            <a:off x="411163" y="2133600"/>
            <a:ext cx="82153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>
                <a:solidFill>
                  <a:srgbClr val="FF0000"/>
                </a:solidFill>
              </a:rPr>
              <a:t>Nesta região, diversos fenômenos ligados a metalurgia física manifestam-se simultaneamente, dando origem a uma série de transformações, não só de origem metalúrgica, como também química e física</a:t>
            </a:r>
          </a:p>
        </p:txBody>
      </p:sp>
      <p:sp>
        <p:nvSpPr>
          <p:cNvPr id="15" name="CaixaDeTexto 14"/>
          <p:cNvSpPr txBox="1">
            <a:spLocks noChangeArrowheads="1"/>
          </p:cNvSpPr>
          <p:nvPr/>
        </p:nvSpPr>
        <p:spPr bwMode="auto">
          <a:xfrm>
            <a:off x="501650" y="3379788"/>
            <a:ext cx="81438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/>
              <a:t>A forma como ocorre a solidificação da zona fundida após o resfriamento da região tem grande influência na qualidade final da junta soldada com  influência direta na susceptibilidade a defeitos, assim como no comportamento mecânico da junta soldada.</a:t>
            </a:r>
          </a:p>
        </p:txBody>
      </p:sp>
      <p:sp>
        <p:nvSpPr>
          <p:cNvPr id="17" name="CaixaDeTexto 16"/>
          <p:cNvSpPr txBox="1">
            <a:spLocks noChangeArrowheads="1"/>
          </p:cNvSpPr>
          <p:nvPr/>
        </p:nvSpPr>
        <p:spPr bwMode="auto">
          <a:xfrm>
            <a:off x="523875" y="5084763"/>
            <a:ext cx="8128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>
                <a:solidFill>
                  <a:srgbClr val="FF0000"/>
                </a:solidFill>
              </a:rPr>
              <a:t>A massa metálica resultante na zona fundida é denominada de </a:t>
            </a:r>
            <a:r>
              <a:rPr lang="pt-BR">
                <a:solidFill>
                  <a:srgbClr val="002060"/>
                </a:solidFill>
              </a:rPr>
              <a:t>metal de solda</a:t>
            </a:r>
            <a:r>
              <a:rPr lang="pt-BR">
                <a:solidFill>
                  <a:srgbClr val="FF0000"/>
                </a:solidFill>
              </a:rPr>
              <a:t>. É constituída de parte de metal de base e parte de metal de adição. A relação entre as quantidades presentes destes elementos no metal de solda é definida pela grandeza denominada de </a:t>
            </a:r>
            <a:r>
              <a:rPr lang="pt-BR" i="1">
                <a:solidFill>
                  <a:srgbClr val="002060"/>
                </a:solidFill>
              </a:rPr>
              <a:t>diluição</a:t>
            </a:r>
            <a:r>
              <a:rPr lang="pt-BR">
                <a:solidFill>
                  <a:srgbClr val="FF0000"/>
                </a:solidFill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  <p:bldP spid="15" grpId="0"/>
      <p:bldP spid="1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tângulo 1"/>
          <p:cNvSpPr>
            <a:spLocks noChangeArrowheads="1"/>
          </p:cNvSpPr>
          <p:nvPr/>
        </p:nvSpPr>
        <p:spPr bwMode="auto">
          <a:xfrm>
            <a:off x="900113" y="920750"/>
            <a:ext cx="748823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pt-BR">
                <a:solidFill>
                  <a:srgbClr val="FF0000"/>
                </a:solidFill>
              </a:rPr>
              <a:t>- Vantagens:</a:t>
            </a:r>
          </a:p>
          <a:p>
            <a:pPr>
              <a:lnSpc>
                <a:spcPct val="150000"/>
              </a:lnSpc>
            </a:pPr>
            <a:r>
              <a:rPr lang="pt-PT" b="0"/>
              <a:t>• rapidez e segurança na fabricação do </a:t>
            </a:r>
            <a:r>
              <a:rPr lang="pt-BR" b="0"/>
              <a:t>passe de raiz;</a:t>
            </a:r>
            <a:endParaRPr lang="pt-BR"/>
          </a:p>
        </p:txBody>
      </p:sp>
      <p:sp>
        <p:nvSpPr>
          <p:cNvPr id="68611" name="Retângulo 2"/>
          <p:cNvSpPr>
            <a:spLocks noChangeArrowheads="1"/>
          </p:cNvSpPr>
          <p:nvPr/>
        </p:nvSpPr>
        <p:spPr bwMode="auto">
          <a:xfrm>
            <a:off x="900113" y="2628900"/>
            <a:ext cx="7488237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FF0000"/>
                </a:solidFill>
              </a:rPr>
              <a:t>- Desvantagens</a:t>
            </a:r>
          </a:p>
          <a:p>
            <a:pPr algn="just">
              <a:lnSpc>
                <a:spcPct val="150000"/>
              </a:lnSpc>
            </a:pPr>
            <a:r>
              <a:rPr lang="pt-PT" b="0" dirty="0"/>
              <a:t>• folga grande (tensões, volume de material </a:t>
            </a:r>
            <a:r>
              <a:rPr lang="pt-BR" b="0" dirty="0"/>
              <a:t>e tempo de soldagem);</a:t>
            </a:r>
          </a:p>
          <a:p>
            <a:pPr algn="just">
              <a:lnSpc>
                <a:spcPct val="150000"/>
              </a:lnSpc>
            </a:pPr>
            <a:r>
              <a:rPr lang="pt-PT" b="0" dirty="0"/>
              <a:t>• trabalho e tempo para colocação;</a:t>
            </a:r>
          </a:p>
          <a:p>
            <a:pPr algn="just">
              <a:lnSpc>
                <a:spcPct val="150000"/>
              </a:lnSpc>
            </a:pPr>
            <a:r>
              <a:rPr lang="pt-PT" b="0" dirty="0"/>
              <a:t>• o permanaente é ponto de concentração </a:t>
            </a:r>
            <a:r>
              <a:rPr lang="pt-BR" b="0" dirty="0"/>
              <a:t>de tensões;</a:t>
            </a:r>
          </a:p>
          <a:p>
            <a:pPr algn="just">
              <a:lnSpc>
                <a:spcPct val="150000"/>
              </a:lnSpc>
            </a:pPr>
            <a:r>
              <a:rPr lang="pt-PT" b="0" dirty="0"/>
              <a:t>• o postiço de cobre pode contaminar a solda por ação direta do arco;</a:t>
            </a:r>
          </a:p>
          <a:p>
            <a:pPr algn="just">
              <a:lnSpc>
                <a:spcPct val="150000"/>
              </a:lnSpc>
            </a:pPr>
            <a:r>
              <a:rPr lang="pt-PT" b="0" dirty="0"/>
              <a:t>• o postiço cerâmico é não re-utilisável.</a:t>
            </a:r>
            <a:endParaRPr lang="pt-BR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tângulo 1"/>
          <p:cNvSpPr>
            <a:spLocks noChangeArrowheads="1"/>
          </p:cNvSpPr>
          <p:nvPr/>
        </p:nvSpPr>
        <p:spPr bwMode="auto">
          <a:xfrm>
            <a:off x="1527175" y="214313"/>
            <a:ext cx="3544888" cy="4000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dirty="0"/>
              <a:t>Pontas removíveis (</a:t>
            </a:r>
            <a:r>
              <a:rPr lang="pt-BR" dirty="0">
                <a:solidFill>
                  <a:srgbClr val="FF0000"/>
                </a:solidFill>
              </a:rPr>
              <a:t>orelha</a:t>
            </a:r>
            <a:r>
              <a:rPr lang="pt-BR" dirty="0"/>
              <a:t>):</a:t>
            </a:r>
          </a:p>
        </p:txBody>
      </p:sp>
      <p:sp>
        <p:nvSpPr>
          <p:cNvPr id="69635" name="Retângulo 2"/>
          <p:cNvSpPr>
            <a:spLocks noChangeArrowheads="1"/>
          </p:cNvSpPr>
          <p:nvPr/>
        </p:nvSpPr>
        <p:spPr bwMode="auto">
          <a:xfrm>
            <a:off x="827088" y="642938"/>
            <a:ext cx="741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pt-PT" b="0"/>
              <a:t>• ponta postiças (retiradas após a soldagem)</a:t>
            </a:r>
          </a:p>
          <a:p>
            <a:pPr>
              <a:lnSpc>
                <a:spcPct val="150000"/>
              </a:lnSpc>
            </a:pPr>
            <a:r>
              <a:rPr lang="pt-PT" b="0"/>
              <a:t>• continuidade da transferência de calor e </a:t>
            </a:r>
            <a:r>
              <a:rPr lang="pt-BR" b="0"/>
              <a:t>campo magnético</a:t>
            </a:r>
            <a:endParaRPr lang="pt-BR"/>
          </a:p>
        </p:txBody>
      </p:sp>
      <p:pic>
        <p:nvPicPr>
          <p:cNvPr id="696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2988" y="1643063"/>
            <a:ext cx="6584950" cy="155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7" name="Retângulo 3"/>
          <p:cNvSpPr>
            <a:spLocks noChangeArrowheads="1"/>
          </p:cNvSpPr>
          <p:nvPr/>
        </p:nvSpPr>
        <p:spPr bwMode="auto">
          <a:xfrm>
            <a:off x="857250" y="3357563"/>
            <a:ext cx="800100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pt-BR"/>
              <a:t> Funções:</a:t>
            </a:r>
          </a:p>
          <a:p>
            <a:pPr algn="just">
              <a:lnSpc>
                <a:spcPct val="150000"/>
              </a:lnSpc>
            </a:pPr>
            <a:r>
              <a:rPr lang="pt-BR" b="0"/>
              <a:t>• prevenir super aquecimento nas extremidades, sem necessidade de </a:t>
            </a:r>
            <a:r>
              <a:rPr lang="pt-PT" b="0"/>
              <a:t>alteração de parâmetros nesta região;</a:t>
            </a:r>
          </a:p>
          <a:p>
            <a:pPr algn="just">
              <a:lnSpc>
                <a:spcPct val="150000"/>
              </a:lnSpc>
            </a:pPr>
            <a:r>
              <a:rPr lang="pt-PT" b="0"/>
              <a:t>• transferência de defeitos na abertura e apagamento do arco em processos automáticos e semi-automáticos para fora </a:t>
            </a:r>
            <a:r>
              <a:rPr lang="pt-BR" b="0"/>
              <a:t>da peça;</a:t>
            </a:r>
          </a:p>
          <a:p>
            <a:pPr algn="just">
              <a:lnSpc>
                <a:spcPct val="150000"/>
              </a:lnSpc>
            </a:pPr>
            <a:r>
              <a:rPr lang="pt-PT" b="0"/>
              <a:t>• prevenir sopro magnético por efeito </a:t>
            </a:r>
            <a:r>
              <a:rPr lang="pt-BR" b="0"/>
              <a:t>extremidade;</a:t>
            </a:r>
          </a:p>
          <a:p>
            <a:pPr algn="just">
              <a:lnSpc>
                <a:spcPct val="150000"/>
              </a:lnSpc>
            </a:pPr>
            <a:r>
              <a:rPr lang="pt-BR" b="0"/>
              <a:t>• “testemunho”</a:t>
            </a:r>
            <a:endParaRPr lang="pt-BR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tângulo 1"/>
          <p:cNvSpPr>
            <a:spLocks noChangeArrowheads="1"/>
          </p:cNvSpPr>
          <p:nvPr/>
        </p:nvSpPr>
        <p:spPr bwMode="auto">
          <a:xfrm>
            <a:off x="1835150" y="333375"/>
            <a:ext cx="2663825" cy="4000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/>
              <a:t>Fixação das bordas:</a:t>
            </a:r>
          </a:p>
        </p:txBody>
      </p:sp>
      <p:sp>
        <p:nvSpPr>
          <p:cNvPr id="70659" name="Retângulo 2"/>
          <p:cNvSpPr>
            <a:spLocks noChangeArrowheads="1"/>
          </p:cNvSpPr>
          <p:nvPr/>
        </p:nvSpPr>
        <p:spPr bwMode="auto">
          <a:xfrm>
            <a:off x="611188" y="981075"/>
            <a:ext cx="7777162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b="0"/>
              <a:t>• Objetiva manter as bordas na mesma posição antes e durante a soldagem;</a:t>
            </a:r>
          </a:p>
          <a:p>
            <a:pPr algn="just">
              <a:lnSpc>
                <a:spcPct val="150000"/>
              </a:lnSpc>
            </a:pPr>
            <a:r>
              <a:rPr lang="pt-BR" b="0"/>
              <a:t>• Fixação por pontos:</a:t>
            </a:r>
          </a:p>
          <a:p>
            <a:pPr algn="just">
              <a:lnSpc>
                <a:spcPct val="150000"/>
              </a:lnSpc>
            </a:pPr>
            <a:r>
              <a:rPr lang="pt-PT" b="0"/>
              <a:t>• usar espaçadores postiços para evitar contração da folga após ponteamento.</a:t>
            </a:r>
            <a:endParaRPr lang="pt-BR"/>
          </a:p>
        </p:txBody>
      </p:sp>
      <p:pic>
        <p:nvPicPr>
          <p:cNvPr id="7066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25" y="3914775"/>
            <a:ext cx="3581400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tângulo 1"/>
          <p:cNvSpPr>
            <a:spLocks noChangeArrowheads="1"/>
          </p:cNvSpPr>
          <p:nvPr/>
        </p:nvSpPr>
        <p:spPr bwMode="auto">
          <a:xfrm>
            <a:off x="2479675" y="214313"/>
            <a:ext cx="2663825" cy="4000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dirty="0"/>
              <a:t>Fixação das bordas:</a:t>
            </a:r>
          </a:p>
        </p:txBody>
      </p:sp>
      <p:pic>
        <p:nvPicPr>
          <p:cNvPr id="7168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3050" y="715963"/>
            <a:ext cx="376872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4" name="Retângulo 2"/>
          <p:cNvSpPr>
            <a:spLocks noChangeArrowheads="1"/>
          </p:cNvSpPr>
          <p:nvPr/>
        </p:nvSpPr>
        <p:spPr bwMode="auto">
          <a:xfrm>
            <a:off x="857250" y="928688"/>
            <a:ext cx="371475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0"/>
              <a:t>- Fixação mecânica:</a:t>
            </a:r>
          </a:p>
          <a:p>
            <a:r>
              <a:rPr lang="pt-BR" b="0"/>
              <a:t>• “cachorros”;</a:t>
            </a:r>
          </a:p>
          <a:p>
            <a:r>
              <a:rPr lang="pt-BR" b="0"/>
              <a:t>• cunhas;</a:t>
            </a:r>
          </a:p>
          <a:p>
            <a:r>
              <a:rPr lang="pt-BR" b="0"/>
              <a:t>• parafusos;</a:t>
            </a:r>
          </a:p>
          <a:p>
            <a:r>
              <a:rPr lang="pt-BR" b="0"/>
              <a:t>• sistemas hidráulicos.</a:t>
            </a:r>
            <a:endParaRPr lang="pt-BR"/>
          </a:p>
        </p:txBody>
      </p:sp>
      <p:pic>
        <p:nvPicPr>
          <p:cNvPr id="7168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" y="2924175"/>
            <a:ext cx="5140325" cy="386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28596" y="1357298"/>
            <a:ext cx="7772400" cy="32861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>
              <a:defRPr/>
            </a:pPr>
            <a:r>
              <a:rPr lang="pt-BR" sz="66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Simbologia </a:t>
            </a:r>
          </a:p>
          <a:p>
            <a:pPr algn="ctr" eaLnBrk="1" hangingPunct="1">
              <a:defRPr/>
            </a:pPr>
            <a:r>
              <a:rPr lang="pt-BR" sz="66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de </a:t>
            </a:r>
          </a:p>
          <a:p>
            <a:pPr algn="ctr" eaLnBrk="1" hangingPunct="1">
              <a:defRPr/>
            </a:pPr>
            <a:r>
              <a:rPr lang="pt-BR" sz="66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Soldagem</a:t>
            </a:r>
          </a:p>
          <a:p>
            <a:pPr algn="ctr" eaLnBrk="1" hangingPunct="1">
              <a:defRPr/>
            </a:pPr>
            <a:r>
              <a:rPr lang="pt-BR" sz="72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tângulo 1"/>
          <p:cNvSpPr>
            <a:spLocks noChangeArrowheads="1"/>
          </p:cNvSpPr>
          <p:nvPr/>
        </p:nvSpPr>
        <p:spPr bwMode="auto">
          <a:xfrm>
            <a:off x="0" y="857250"/>
            <a:ext cx="9144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800" b="1"/>
              <a:t>           INTRODUÇÃO</a:t>
            </a:r>
          </a:p>
          <a:p>
            <a:pPr algn="just"/>
            <a:endParaRPr lang="pt-BR" sz="2800" b="1"/>
          </a:p>
          <a:p>
            <a:pPr algn="just">
              <a:spcAft>
                <a:spcPts val="600"/>
              </a:spcAft>
            </a:pPr>
            <a:r>
              <a:rPr lang="pt-BR" sz="2500"/>
              <a:t>Quando alguém quer transmitir um recado, pode utilizar a fala ou passar seus pensamentos para o papel na forma de palavras escritas. </a:t>
            </a:r>
          </a:p>
          <a:p>
            <a:pPr algn="just">
              <a:spcAft>
                <a:spcPts val="600"/>
              </a:spcAft>
            </a:pPr>
            <a:r>
              <a:rPr lang="pt-BR" sz="2500"/>
              <a:t>Quem lê a mensagem fica conhecendo os pensamentos de quem a escreveu. </a:t>
            </a:r>
          </a:p>
          <a:p>
            <a:pPr algn="just">
              <a:spcAft>
                <a:spcPts val="600"/>
              </a:spcAft>
            </a:pPr>
            <a:r>
              <a:rPr lang="pt-BR" sz="2500"/>
              <a:t>Quando alguém desenha, acontece o mesmo: passa seus pensamentos para o papel na forma de desenho. </a:t>
            </a:r>
          </a:p>
          <a:p>
            <a:pPr algn="just">
              <a:spcAft>
                <a:spcPts val="600"/>
              </a:spcAft>
            </a:pPr>
            <a:r>
              <a:rPr lang="pt-BR" sz="2500"/>
              <a:t>A escrita, a fala e o desenho representam idéias e pensamentos.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tângulo 1"/>
          <p:cNvSpPr>
            <a:spLocks noChangeArrowheads="1"/>
          </p:cNvSpPr>
          <p:nvPr/>
        </p:nvSpPr>
        <p:spPr bwMode="auto">
          <a:xfrm>
            <a:off x="0" y="857250"/>
            <a:ext cx="9144000" cy="590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800" b="1"/>
              <a:t>           INTRODUÇÃO</a:t>
            </a:r>
          </a:p>
          <a:p>
            <a:pPr algn="just">
              <a:spcAft>
                <a:spcPts val="600"/>
              </a:spcAft>
            </a:pPr>
            <a:r>
              <a:rPr lang="pt-BR" sz="2500" b="1"/>
              <a:t>A palavra</a:t>
            </a:r>
            <a:r>
              <a:rPr lang="pt-BR" sz="2500"/>
              <a:t>:</a:t>
            </a:r>
          </a:p>
          <a:p>
            <a:pPr algn="just">
              <a:spcAft>
                <a:spcPts val="600"/>
              </a:spcAft>
            </a:pPr>
            <a:r>
              <a:rPr lang="pt-BR" sz="2500"/>
              <a:t>Dificilmente transmite a idéia da forma de uma peça. </a:t>
            </a:r>
          </a:p>
          <a:p>
            <a:pPr algn="just">
              <a:spcAft>
                <a:spcPts val="600"/>
              </a:spcAft>
            </a:pPr>
            <a:r>
              <a:rPr lang="pt-BR" sz="2500" b="1"/>
              <a:t>A peça</a:t>
            </a:r>
            <a:r>
              <a:rPr lang="pt-BR" sz="2500"/>
              <a:t>: </a:t>
            </a:r>
          </a:p>
          <a:p>
            <a:pPr algn="just">
              <a:spcAft>
                <a:spcPts val="600"/>
              </a:spcAft>
            </a:pPr>
            <a:r>
              <a:rPr lang="pt-BR" sz="2500"/>
              <a:t>Nem sempre pode servir de modelo. </a:t>
            </a:r>
          </a:p>
          <a:p>
            <a:pPr algn="just">
              <a:spcAft>
                <a:spcPts val="600"/>
              </a:spcAft>
            </a:pPr>
            <a:r>
              <a:rPr lang="pt-BR" sz="2500" b="1"/>
              <a:t>A fotografia</a:t>
            </a:r>
            <a:r>
              <a:rPr lang="pt-BR" sz="2500"/>
              <a:t>:</a:t>
            </a:r>
          </a:p>
          <a:p>
            <a:pPr algn="just">
              <a:spcAft>
                <a:spcPts val="600"/>
              </a:spcAft>
            </a:pPr>
            <a:r>
              <a:rPr lang="pt-BR" sz="2500"/>
              <a:t>Não esclarece os detalhes internos da peça. </a:t>
            </a:r>
          </a:p>
          <a:p>
            <a:pPr algn="just">
              <a:spcAft>
                <a:spcPts val="600"/>
              </a:spcAft>
            </a:pPr>
            <a:r>
              <a:rPr lang="pt-BR" sz="2500" b="1"/>
              <a:t>O desenho</a:t>
            </a:r>
            <a:r>
              <a:rPr lang="pt-BR" sz="2500"/>
              <a:t>:</a:t>
            </a:r>
          </a:p>
          <a:p>
            <a:pPr algn="just">
              <a:spcAft>
                <a:spcPts val="600"/>
              </a:spcAft>
            </a:pPr>
            <a:r>
              <a:rPr lang="pt-BR" sz="2500"/>
              <a:t>Transmite todas as idéias de forma e dimensões de uma peça, e ainda fornece uma série de informações, como: </a:t>
            </a:r>
          </a:p>
          <a:p>
            <a:pPr algn="just">
              <a:spcAft>
                <a:spcPts val="600"/>
              </a:spcAft>
              <a:buFont typeface="Wingdings" pitchFamily="2" charset="2"/>
              <a:buChar char="ü"/>
            </a:pPr>
            <a:r>
              <a:rPr lang="pt-BR" sz="2500"/>
              <a:t>material de que é feita a peça </a:t>
            </a:r>
          </a:p>
          <a:p>
            <a:pPr algn="just">
              <a:spcAft>
                <a:spcPts val="600"/>
              </a:spcAft>
              <a:buFont typeface="Wingdings" pitchFamily="2" charset="2"/>
              <a:buChar char="ü"/>
            </a:pPr>
            <a:r>
              <a:rPr lang="pt-BR" sz="2500"/>
              <a:t>acabamento das superfícies </a:t>
            </a:r>
          </a:p>
          <a:p>
            <a:pPr algn="just">
              <a:spcAft>
                <a:spcPts val="600"/>
              </a:spcAft>
              <a:buFont typeface="Wingdings" pitchFamily="2" charset="2"/>
              <a:buChar char="ü"/>
            </a:pPr>
            <a:r>
              <a:rPr lang="pt-BR" sz="2500"/>
              <a:t>a tolerância de suas medidas, etc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1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1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1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tângulo 1"/>
          <p:cNvSpPr>
            <a:spLocks noChangeArrowheads="1"/>
          </p:cNvSpPr>
          <p:nvPr/>
        </p:nvSpPr>
        <p:spPr bwMode="auto">
          <a:xfrm>
            <a:off x="0" y="857250"/>
            <a:ext cx="9144000" cy="529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800" b="1"/>
              <a:t>           INTRODUÇÃO</a:t>
            </a:r>
          </a:p>
          <a:p>
            <a:pPr algn="just">
              <a:spcAft>
                <a:spcPts val="600"/>
              </a:spcAft>
            </a:pPr>
            <a:r>
              <a:rPr lang="pt-BR" sz="2500"/>
              <a:t>O desenho mecânico, como linguagem técnica, tem necessidade fundamental do estabelecimento de regras e normas. </a:t>
            </a:r>
          </a:p>
          <a:p>
            <a:pPr algn="just">
              <a:spcAft>
                <a:spcPts val="600"/>
              </a:spcAft>
            </a:pPr>
            <a:r>
              <a:rPr lang="pt-BR" sz="2500"/>
              <a:t>É evidente que o desenho mecânico de uma determinada peça possibilita a todos que intervenham na sua construção, mesmo que em tempos e lugares diferentes, interpretar e produzir peças tecnicamente iguais.</a:t>
            </a:r>
          </a:p>
          <a:p>
            <a:pPr algn="just">
              <a:spcAft>
                <a:spcPts val="600"/>
              </a:spcAft>
            </a:pPr>
            <a:r>
              <a:rPr lang="pt-BR" sz="2500"/>
              <a:t>Isso, naturalmente, só é possível quando se têm estabelecidas, de forma fixa e imutável, todas as regras necessárias para que o desenho seja uma linguagem técnica própria e autêntica, e que possa cumprir a função de transmitir ao executor da peça as idéias do desenhista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8789" t="15381" r="9180" b="9912"/>
          <a:stretch>
            <a:fillRect/>
          </a:stretch>
        </p:blipFill>
        <p:spPr bwMode="auto">
          <a:xfrm>
            <a:off x="71438" y="1143000"/>
            <a:ext cx="9072562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25781" t="9521" r="22656" b="4785"/>
          <a:stretch>
            <a:fillRect/>
          </a:stretch>
        </p:blipFill>
        <p:spPr bwMode="auto">
          <a:xfrm>
            <a:off x="500063" y="1000125"/>
            <a:ext cx="8286750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ço Reservado para Número de Slide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D37055B-8A96-43E7-8762-4065E81D4317}" type="slidenum">
              <a:rPr lang="pt-BR"/>
              <a:pPr/>
              <a:t>8</a:t>
            </a:fld>
            <a:endParaRPr lang="pt-BR"/>
          </a:p>
        </p:txBody>
      </p:sp>
      <p:sp>
        <p:nvSpPr>
          <p:cNvPr id="9" name="CaixaDeTexto 8"/>
          <p:cNvSpPr txBox="1">
            <a:spLocks noChangeArrowheads="1"/>
          </p:cNvSpPr>
          <p:nvPr/>
        </p:nvSpPr>
        <p:spPr bwMode="auto">
          <a:xfrm>
            <a:off x="357188" y="285750"/>
            <a:ext cx="835818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>
                <a:solidFill>
                  <a:srgbClr val="0070C0"/>
                </a:solidFill>
              </a:rPr>
              <a:t>Em condições práticas nem sempre é tarefa fácil identificar o início e fim de cada região, havendo em alguns casos a necessidade de recorrer a alguns ensaios, como por exemplo, o de microdureza</a:t>
            </a:r>
            <a:r>
              <a:rPr lang="pt-BR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38" y="1870075"/>
            <a:ext cx="6769100" cy="321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aixaDeTexto 11"/>
          <p:cNvSpPr txBox="1">
            <a:spLocks noChangeArrowheads="1"/>
          </p:cNvSpPr>
          <p:nvPr/>
        </p:nvSpPr>
        <p:spPr bwMode="auto">
          <a:xfrm>
            <a:off x="928688" y="5580063"/>
            <a:ext cx="75009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>
                <a:solidFill>
                  <a:srgbClr val="FF0000"/>
                </a:solidFill>
              </a:rPr>
              <a:t>ZTA. Aumento nominal: 12X. Ataque: nital 2%.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utoUpdateAnimBg="0"/>
      <p:bldP spid="1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4063" t="10254" r="7422" b="4785"/>
          <a:stretch>
            <a:fillRect/>
          </a:stretch>
        </p:blipFill>
        <p:spPr bwMode="auto">
          <a:xfrm>
            <a:off x="0" y="1285875"/>
            <a:ext cx="9144000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tângulo 3"/>
          <p:cNvSpPr>
            <a:spLocks noChangeArrowheads="1"/>
          </p:cNvSpPr>
          <p:nvPr/>
        </p:nvSpPr>
        <p:spPr bwMode="auto">
          <a:xfrm>
            <a:off x="1071563" y="928688"/>
            <a:ext cx="75009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800" b="1"/>
              <a:t>SÍMBOLOS BÁSICOS DE SOLDAGEM</a:t>
            </a:r>
            <a:endParaRPr lang="pt-BR" sz="2800"/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/>
          <a:srcRect l="54211" t="46875" r="31445" b="46010"/>
          <a:stretch>
            <a:fillRect/>
          </a:stretch>
        </p:blipFill>
        <p:spPr bwMode="auto">
          <a:xfrm>
            <a:off x="3643313" y="1714500"/>
            <a:ext cx="35718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41016" t="46875" r="46400" b="40674"/>
          <a:stretch>
            <a:fillRect/>
          </a:stretch>
        </p:blipFill>
        <p:spPr bwMode="auto">
          <a:xfrm>
            <a:off x="509588" y="1509713"/>
            <a:ext cx="3133725" cy="248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Conector reto 6"/>
          <p:cNvCxnSpPr>
            <a:cxnSpLocks noChangeShapeType="1"/>
          </p:cNvCxnSpPr>
          <p:nvPr/>
        </p:nvCxnSpPr>
        <p:spPr bwMode="auto">
          <a:xfrm>
            <a:off x="2786063" y="3071813"/>
            <a:ext cx="3286125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/>
          <a:srcRect l="12305" t="24170" r="13867" b="68320"/>
          <a:stretch>
            <a:fillRect/>
          </a:stretch>
        </p:blipFill>
        <p:spPr bwMode="auto">
          <a:xfrm>
            <a:off x="0" y="3929063"/>
            <a:ext cx="9001125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/>
          <a:srcRect l="22852" t="30998" r="55469" b="43739"/>
          <a:stretch>
            <a:fillRect/>
          </a:stretch>
        </p:blipFill>
        <p:spPr bwMode="auto">
          <a:xfrm>
            <a:off x="2714625" y="4214813"/>
            <a:ext cx="5429250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tângulo 3"/>
          <p:cNvSpPr>
            <a:spLocks noChangeArrowheads="1"/>
          </p:cNvSpPr>
          <p:nvPr/>
        </p:nvSpPr>
        <p:spPr bwMode="auto">
          <a:xfrm>
            <a:off x="1071563" y="928688"/>
            <a:ext cx="75009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800" b="1"/>
              <a:t>SÍMBOLOS BÁSICOS DE SOLDAGEM</a:t>
            </a:r>
            <a:endParaRPr lang="pt-BR" sz="280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/>
          <a:srcRect l="3839" t="24902" r="46196" b="59457"/>
          <a:stretch>
            <a:fillRect/>
          </a:stretch>
        </p:blipFill>
        <p:spPr bwMode="auto">
          <a:xfrm>
            <a:off x="2214546" y="4286256"/>
            <a:ext cx="6786563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/>
          <a:srcRect b="10347"/>
          <a:stretch>
            <a:fillRect/>
          </a:stretch>
        </p:blipFill>
        <p:spPr bwMode="auto">
          <a:xfrm>
            <a:off x="280998" y="2578363"/>
            <a:ext cx="5791200" cy="1707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tângulo 3"/>
          <p:cNvSpPr>
            <a:spLocks noChangeArrowheads="1"/>
          </p:cNvSpPr>
          <p:nvPr/>
        </p:nvSpPr>
        <p:spPr bwMode="auto">
          <a:xfrm>
            <a:off x="1071563" y="928688"/>
            <a:ext cx="75009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800" b="1"/>
              <a:t>SÍMBOLOS BÁSICOS DE SOLDAGEM</a:t>
            </a:r>
            <a:endParaRPr lang="pt-BR" sz="280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71625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tângulo 3"/>
          <p:cNvSpPr>
            <a:spLocks noChangeArrowheads="1"/>
          </p:cNvSpPr>
          <p:nvPr/>
        </p:nvSpPr>
        <p:spPr bwMode="auto">
          <a:xfrm>
            <a:off x="1143029" y="428604"/>
            <a:ext cx="75009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800" b="1" dirty="0"/>
              <a:t>SÍMBOLOS BÁSICOS DE SOLDAGEM</a:t>
            </a:r>
            <a:endParaRPr lang="pt-BR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14648" t="17578" r="34560" b="72012"/>
          <a:stretch>
            <a:fillRect/>
          </a:stretch>
        </p:blipFill>
        <p:spPr bwMode="auto">
          <a:xfrm>
            <a:off x="571529" y="1214416"/>
            <a:ext cx="77152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32"/>
          <p:cNvGrpSpPr>
            <a:grpSpLocks/>
          </p:cNvGrpSpPr>
          <p:nvPr/>
        </p:nvGrpSpPr>
        <p:grpSpPr bwMode="auto">
          <a:xfrm>
            <a:off x="428596" y="3571876"/>
            <a:ext cx="7832725" cy="2768600"/>
            <a:chOff x="288" y="1872"/>
            <a:chExt cx="4742" cy="1456"/>
          </a:xfrm>
        </p:grpSpPr>
        <p:sp>
          <p:nvSpPr>
            <p:cNvPr id="14342" name="Rectangle 6"/>
            <p:cNvSpPr>
              <a:spLocks noChangeArrowheads="1"/>
            </p:cNvSpPr>
            <p:nvPr/>
          </p:nvSpPr>
          <p:spPr bwMode="auto">
            <a:xfrm>
              <a:off x="1015" y="2008"/>
              <a:ext cx="850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Tipos de solda</a:t>
              </a:r>
              <a:endParaRPr lang="pt-PT">
                <a:latin typeface="Tahoma" pitchFamily="34" charset="0"/>
              </a:endParaRPr>
            </a:p>
          </p:txBody>
        </p:sp>
        <p:sp>
          <p:nvSpPr>
            <p:cNvPr id="14343" name="Rectangle 7"/>
            <p:cNvSpPr>
              <a:spLocks noChangeArrowheads="1"/>
            </p:cNvSpPr>
            <p:nvPr/>
          </p:nvSpPr>
          <p:spPr bwMode="auto">
            <a:xfrm>
              <a:off x="1899" y="2008"/>
              <a:ext cx="3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endParaRPr lang="pt-PT">
                <a:latin typeface="Tahoma" pitchFamily="34" charset="0"/>
              </a:endParaRPr>
            </a:p>
          </p:txBody>
        </p:sp>
        <p:sp>
          <p:nvSpPr>
            <p:cNvPr id="14344" name="Rectangle 8"/>
            <p:cNvSpPr>
              <a:spLocks noChangeArrowheads="1"/>
            </p:cNvSpPr>
            <p:nvPr/>
          </p:nvSpPr>
          <p:spPr bwMode="auto">
            <a:xfrm>
              <a:off x="3194" y="2008"/>
              <a:ext cx="100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Tipo de contorno</a:t>
              </a:r>
              <a:endParaRPr lang="pt-PT">
                <a:latin typeface="Tahoma" pitchFamily="34" charset="0"/>
              </a:endParaRPr>
            </a:p>
          </p:txBody>
        </p:sp>
        <p:sp>
          <p:nvSpPr>
            <p:cNvPr id="14345" name="Rectangle 9"/>
            <p:cNvSpPr>
              <a:spLocks noChangeArrowheads="1"/>
            </p:cNvSpPr>
            <p:nvPr/>
          </p:nvSpPr>
          <p:spPr bwMode="auto">
            <a:xfrm>
              <a:off x="4252" y="2008"/>
              <a:ext cx="3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endParaRPr lang="pt-PT">
                <a:latin typeface="Tahoma" pitchFamily="34" charset="0"/>
              </a:endParaRPr>
            </a:p>
          </p:txBody>
        </p:sp>
        <p:sp>
          <p:nvSpPr>
            <p:cNvPr id="14346" name="Rectangle 10"/>
            <p:cNvSpPr>
              <a:spLocks noChangeArrowheads="1"/>
            </p:cNvSpPr>
            <p:nvPr/>
          </p:nvSpPr>
          <p:spPr bwMode="auto">
            <a:xfrm>
              <a:off x="442" y="1872"/>
              <a:ext cx="39" cy="5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47" name="Rectangle 11"/>
            <p:cNvSpPr>
              <a:spLocks noChangeArrowheads="1"/>
            </p:cNvSpPr>
            <p:nvPr/>
          </p:nvSpPr>
          <p:spPr bwMode="auto">
            <a:xfrm>
              <a:off x="442" y="1872"/>
              <a:ext cx="59" cy="3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48" name="Rectangle 12"/>
            <p:cNvSpPr>
              <a:spLocks noChangeArrowheads="1"/>
            </p:cNvSpPr>
            <p:nvPr/>
          </p:nvSpPr>
          <p:spPr bwMode="auto">
            <a:xfrm>
              <a:off x="491" y="1918"/>
              <a:ext cx="10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49" name="Rectangle 13"/>
            <p:cNvSpPr>
              <a:spLocks noChangeArrowheads="1"/>
            </p:cNvSpPr>
            <p:nvPr/>
          </p:nvSpPr>
          <p:spPr bwMode="auto">
            <a:xfrm>
              <a:off x="491" y="1918"/>
              <a:ext cx="10" cy="1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50" name="Rectangle 14"/>
            <p:cNvSpPr>
              <a:spLocks noChangeArrowheads="1"/>
            </p:cNvSpPr>
            <p:nvPr/>
          </p:nvSpPr>
          <p:spPr bwMode="auto">
            <a:xfrm>
              <a:off x="501" y="1872"/>
              <a:ext cx="1783" cy="3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51" name="Rectangle 15"/>
            <p:cNvSpPr>
              <a:spLocks noChangeArrowheads="1"/>
            </p:cNvSpPr>
            <p:nvPr/>
          </p:nvSpPr>
          <p:spPr bwMode="auto">
            <a:xfrm>
              <a:off x="501" y="1918"/>
              <a:ext cx="1783" cy="1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52" name="Rectangle 19"/>
            <p:cNvSpPr>
              <a:spLocks noChangeArrowheads="1"/>
            </p:cNvSpPr>
            <p:nvPr/>
          </p:nvSpPr>
          <p:spPr bwMode="auto">
            <a:xfrm>
              <a:off x="2284" y="1872"/>
              <a:ext cx="59" cy="3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53" name="Rectangle 20"/>
            <p:cNvSpPr>
              <a:spLocks noChangeArrowheads="1"/>
            </p:cNvSpPr>
            <p:nvPr/>
          </p:nvSpPr>
          <p:spPr bwMode="auto">
            <a:xfrm>
              <a:off x="2284" y="1918"/>
              <a:ext cx="59" cy="1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54" name="Rectangle 21"/>
            <p:cNvSpPr>
              <a:spLocks noChangeArrowheads="1"/>
            </p:cNvSpPr>
            <p:nvPr/>
          </p:nvSpPr>
          <p:spPr bwMode="auto">
            <a:xfrm>
              <a:off x="2343" y="1872"/>
              <a:ext cx="2628" cy="3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55" name="Rectangle 22"/>
            <p:cNvSpPr>
              <a:spLocks noChangeArrowheads="1"/>
            </p:cNvSpPr>
            <p:nvPr/>
          </p:nvSpPr>
          <p:spPr bwMode="auto">
            <a:xfrm>
              <a:off x="2343" y="1918"/>
              <a:ext cx="2628" cy="1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56" name="Rectangle 23"/>
            <p:cNvSpPr>
              <a:spLocks noChangeArrowheads="1"/>
            </p:cNvSpPr>
            <p:nvPr/>
          </p:nvSpPr>
          <p:spPr bwMode="auto">
            <a:xfrm>
              <a:off x="4991" y="1872"/>
              <a:ext cx="39" cy="5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57" name="Rectangle 24"/>
            <p:cNvSpPr>
              <a:spLocks noChangeArrowheads="1"/>
            </p:cNvSpPr>
            <p:nvPr/>
          </p:nvSpPr>
          <p:spPr bwMode="auto">
            <a:xfrm>
              <a:off x="4971" y="1872"/>
              <a:ext cx="59" cy="3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58" name="Rectangle 25"/>
            <p:cNvSpPr>
              <a:spLocks noChangeArrowheads="1"/>
            </p:cNvSpPr>
            <p:nvPr/>
          </p:nvSpPr>
          <p:spPr bwMode="auto">
            <a:xfrm>
              <a:off x="4971" y="1918"/>
              <a:ext cx="10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59" name="Rectangle 26"/>
            <p:cNvSpPr>
              <a:spLocks noChangeArrowheads="1"/>
            </p:cNvSpPr>
            <p:nvPr/>
          </p:nvSpPr>
          <p:spPr bwMode="auto">
            <a:xfrm>
              <a:off x="4971" y="1918"/>
              <a:ext cx="10" cy="1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60" name="Rectangle 27"/>
            <p:cNvSpPr>
              <a:spLocks noChangeArrowheads="1"/>
            </p:cNvSpPr>
            <p:nvPr/>
          </p:nvSpPr>
          <p:spPr bwMode="auto">
            <a:xfrm>
              <a:off x="491" y="1931"/>
              <a:ext cx="10" cy="25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61" name="Rectangle 28"/>
            <p:cNvSpPr>
              <a:spLocks noChangeArrowheads="1"/>
            </p:cNvSpPr>
            <p:nvPr/>
          </p:nvSpPr>
          <p:spPr bwMode="auto">
            <a:xfrm>
              <a:off x="442" y="1931"/>
              <a:ext cx="39" cy="25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62" name="Rectangle 30"/>
            <p:cNvSpPr>
              <a:spLocks noChangeArrowheads="1"/>
            </p:cNvSpPr>
            <p:nvPr/>
          </p:nvSpPr>
          <p:spPr bwMode="auto">
            <a:xfrm>
              <a:off x="2297" y="1931"/>
              <a:ext cx="7" cy="25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63" name="Rectangle 31"/>
            <p:cNvSpPr>
              <a:spLocks noChangeArrowheads="1"/>
            </p:cNvSpPr>
            <p:nvPr/>
          </p:nvSpPr>
          <p:spPr bwMode="auto">
            <a:xfrm>
              <a:off x="2284" y="1931"/>
              <a:ext cx="7" cy="25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64" name="Rectangle 32"/>
            <p:cNvSpPr>
              <a:spLocks noChangeArrowheads="1"/>
            </p:cNvSpPr>
            <p:nvPr/>
          </p:nvSpPr>
          <p:spPr bwMode="auto">
            <a:xfrm>
              <a:off x="4991" y="1931"/>
              <a:ext cx="39" cy="25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65" name="Rectangle 33"/>
            <p:cNvSpPr>
              <a:spLocks noChangeArrowheads="1"/>
            </p:cNvSpPr>
            <p:nvPr/>
          </p:nvSpPr>
          <p:spPr bwMode="auto">
            <a:xfrm>
              <a:off x="4971" y="1931"/>
              <a:ext cx="10" cy="25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66" name="Rectangle 34"/>
            <p:cNvSpPr>
              <a:spLocks noChangeArrowheads="1"/>
            </p:cNvSpPr>
            <p:nvPr/>
          </p:nvSpPr>
          <p:spPr bwMode="auto">
            <a:xfrm>
              <a:off x="593" y="2280"/>
              <a:ext cx="46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Cordão </a:t>
              </a:r>
              <a:endParaRPr lang="pt-PT">
                <a:latin typeface="Tahoma" pitchFamily="34" charset="0"/>
              </a:endParaRPr>
            </a:p>
          </p:txBody>
        </p:sp>
        <p:sp>
          <p:nvSpPr>
            <p:cNvPr id="14367" name="Rectangle 35"/>
            <p:cNvSpPr>
              <a:spLocks noChangeArrowheads="1"/>
            </p:cNvSpPr>
            <p:nvPr/>
          </p:nvSpPr>
          <p:spPr bwMode="auto">
            <a:xfrm>
              <a:off x="1088" y="2280"/>
              <a:ext cx="3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endParaRPr lang="pt-PT">
                <a:latin typeface="Tahoma" pitchFamily="34" charset="0"/>
              </a:endParaRPr>
            </a:p>
          </p:txBody>
        </p:sp>
        <p:sp>
          <p:nvSpPr>
            <p:cNvPr id="14368" name="Rectangle 36"/>
            <p:cNvSpPr>
              <a:spLocks noChangeArrowheads="1"/>
            </p:cNvSpPr>
            <p:nvPr/>
          </p:nvSpPr>
          <p:spPr bwMode="auto">
            <a:xfrm>
              <a:off x="288" y="2794"/>
              <a:ext cx="125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r>
                <a:rPr lang="pt-PT" sz="1600">
                  <a:solidFill>
                    <a:srgbClr val="000000"/>
                  </a:solidFill>
                  <a:latin typeface="Times New Roman" pitchFamily="18" charset="0"/>
                </a:rPr>
                <a:t>junta de </a:t>
              </a:r>
              <a:r>
                <a:rPr lang="pt-BR" sz="1600">
                  <a:solidFill>
                    <a:srgbClr val="000000"/>
                  </a:solidFill>
                  <a:latin typeface="Times New Roman" pitchFamily="18" charset="0"/>
                </a:rPr>
                <a:t>topo)</a:t>
              </a:r>
              <a:endParaRPr lang="pt-PT" sz="1600">
                <a:latin typeface="Tahoma" pitchFamily="34" charset="0"/>
              </a:endParaRPr>
            </a:p>
          </p:txBody>
        </p:sp>
        <p:sp>
          <p:nvSpPr>
            <p:cNvPr id="14369" name="Rectangle 39"/>
            <p:cNvSpPr>
              <a:spLocks noChangeArrowheads="1"/>
            </p:cNvSpPr>
            <p:nvPr/>
          </p:nvSpPr>
          <p:spPr bwMode="auto">
            <a:xfrm>
              <a:off x="1535" y="2280"/>
              <a:ext cx="369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Filete </a:t>
              </a:r>
              <a:endParaRPr lang="pt-PT">
                <a:latin typeface="Tahoma" pitchFamily="34" charset="0"/>
              </a:endParaRPr>
            </a:p>
          </p:txBody>
        </p:sp>
        <p:sp>
          <p:nvSpPr>
            <p:cNvPr id="14370" name="Rectangle 42"/>
            <p:cNvSpPr>
              <a:spLocks noChangeArrowheads="1"/>
            </p:cNvSpPr>
            <p:nvPr/>
          </p:nvSpPr>
          <p:spPr bwMode="auto">
            <a:xfrm>
              <a:off x="2004" y="2635"/>
              <a:ext cx="3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endParaRPr lang="pt-PT">
                <a:latin typeface="Tahoma" pitchFamily="34" charset="0"/>
              </a:endParaRPr>
            </a:p>
          </p:txBody>
        </p:sp>
        <p:sp>
          <p:nvSpPr>
            <p:cNvPr id="14371" name="Rectangle 43"/>
            <p:cNvSpPr>
              <a:spLocks noChangeArrowheads="1"/>
            </p:cNvSpPr>
            <p:nvPr/>
          </p:nvSpPr>
          <p:spPr bwMode="auto">
            <a:xfrm>
              <a:off x="2418" y="2280"/>
              <a:ext cx="368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Filete </a:t>
              </a:r>
              <a:endParaRPr lang="pt-PT">
                <a:latin typeface="Tahoma" pitchFamily="34" charset="0"/>
              </a:endParaRPr>
            </a:p>
          </p:txBody>
        </p:sp>
        <p:sp>
          <p:nvSpPr>
            <p:cNvPr id="14372" name="Rectangle 44"/>
            <p:cNvSpPr>
              <a:spLocks noChangeArrowheads="1"/>
            </p:cNvSpPr>
            <p:nvPr/>
          </p:nvSpPr>
          <p:spPr bwMode="auto">
            <a:xfrm>
              <a:off x="2428" y="2794"/>
              <a:ext cx="48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côncavo</a:t>
              </a:r>
              <a:endParaRPr lang="pt-PT">
                <a:latin typeface="Tahoma" pitchFamily="34" charset="0"/>
              </a:endParaRPr>
            </a:p>
          </p:txBody>
        </p:sp>
        <p:sp>
          <p:nvSpPr>
            <p:cNvPr id="14373" name="Rectangle 45"/>
            <p:cNvSpPr>
              <a:spLocks noChangeArrowheads="1"/>
            </p:cNvSpPr>
            <p:nvPr/>
          </p:nvSpPr>
          <p:spPr bwMode="auto">
            <a:xfrm>
              <a:off x="2937" y="2459"/>
              <a:ext cx="3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endParaRPr lang="pt-PT">
                <a:latin typeface="Tahoma" pitchFamily="34" charset="0"/>
              </a:endParaRPr>
            </a:p>
          </p:txBody>
        </p:sp>
        <p:sp>
          <p:nvSpPr>
            <p:cNvPr id="14374" name="Rectangle 46"/>
            <p:cNvSpPr>
              <a:spLocks noChangeArrowheads="1"/>
            </p:cNvSpPr>
            <p:nvPr/>
          </p:nvSpPr>
          <p:spPr bwMode="auto">
            <a:xfrm>
              <a:off x="3374" y="2280"/>
              <a:ext cx="368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Filete </a:t>
              </a:r>
              <a:endParaRPr lang="pt-PT">
                <a:latin typeface="Tahoma" pitchFamily="34" charset="0"/>
              </a:endParaRPr>
            </a:p>
          </p:txBody>
        </p:sp>
        <p:sp>
          <p:nvSpPr>
            <p:cNvPr id="14375" name="Rectangle 47"/>
            <p:cNvSpPr>
              <a:spLocks noChangeArrowheads="1"/>
            </p:cNvSpPr>
            <p:nvPr/>
          </p:nvSpPr>
          <p:spPr bwMode="auto">
            <a:xfrm>
              <a:off x="3372" y="2746"/>
              <a:ext cx="324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plano</a:t>
              </a:r>
              <a:endParaRPr lang="pt-PT">
                <a:latin typeface="Tahoma" pitchFamily="34" charset="0"/>
              </a:endParaRPr>
            </a:p>
          </p:txBody>
        </p:sp>
        <p:sp>
          <p:nvSpPr>
            <p:cNvPr id="14376" name="Rectangle 48"/>
            <p:cNvSpPr>
              <a:spLocks noChangeArrowheads="1"/>
            </p:cNvSpPr>
            <p:nvPr/>
          </p:nvSpPr>
          <p:spPr bwMode="auto">
            <a:xfrm>
              <a:off x="3706" y="2459"/>
              <a:ext cx="3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endParaRPr lang="pt-PT">
                <a:latin typeface="Tahoma" pitchFamily="34" charset="0"/>
              </a:endParaRPr>
            </a:p>
          </p:txBody>
        </p:sp>
        <p:sp>
          <p:nvSpPr>
            <p:cNvPr id="14377" name="Rectangle 49"/>
            <p:cNvSpPr>
              <a:spLocks noChangeArrowheads="1"/>
            </p:cNvSpPr>
            <p:nvPr/>
          </p:nvSpPr>
          <p:spPr bwMode="auto">
            <a:xfrm>
              <a:off x="4241" y="2280"/>
              <a:ext cx="368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Filete </a:t>
              </a:r>
              <a:endParaRPr lang="pt-PT">
                <a:latin typeface="Tahoma" pitchFamily="34" charset="0"/>
              </a:endParaRPr>
            </a:p>
          </p:txBody>
        </p:sp>
        <p:sp>
          <p:nvSpPr>
            <p:cNvPr id="14378" name="Rectangle 52"/>
            <p:cNvSpPr>
              <a:spLocks noChangeArrowheads="1"/>
            </p:cNvSpPr>
            <p:nvPr/>
          </p:nvSpPr>
          <p:spPr bwMode="auto">
            <a:xfrm>
              <a:off x="4766" y="2459"/>
              <a:ext cx="3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endParaRPr lang="pt-PT">
                <a:latin typeface="Tahoma" pitchFamily="34" charset="0"/>
              </a:endParaRPr>
            </a:p>
          </p:txBody>
        </p:sp>
        <p:sp>
          <p:nvSpPr>
            <p:cNvPr id="14379" name="Rectangle 53"/>
            <p:cNvSpPr>
              <a:spLocks noChangeArrowheads="1"/>
            </p:cNvSpPr>
            <p:nvPr/>
          </p:nvSpPr>
          <p:spPr bwMode="auto">
            <a:xfrm>
              <a:off x="491" y="2184"/>
              <a:ext cx="10" cy="1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80" name="Rectangle 54"/>
            <p:cNvSpPr>
              <a:spLocks noChangeArrowheads="1"/>
            </p:cNvSpPr>
            <p:nvPr/>
          </p:nvSpPr>
          <p:spPr bwMode="auto">
            <a:xfrm>
              <a:off x="442" y="2184"/>
              <a:ext cx="39" cy="1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81" name="Rectangle 56"/>
            <p:cNvSpPr>
              <a:spLocks noChangeArrowheads="1"/>
            </p:cNvSpPr>
            <p:nvPr/>
          </p:nvSpPr>
          <p:spPr bwMode="auto">
            <a:xfrm>
              <a:off x="501" y="2197"/>
              <a:ext cx="919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82" name="Rectangle 58"/>
            <p:cNvSpPr>
              <a:spLocks noChangeArrowheads="1"/>
            </p:cNvSpPr>
            <p:nvPr/>
          </p:nvSpPr>
          <p:spPr bwMode="auto">
            <a:xfrm>
              <a:off x="1420" y="2197"/>
              <a:ext cx="20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83" name="Rectangle 60"/>
            <p:cNvSpPr>
              <a:spLocks noChangeArrowheads="1"/>
            </p:cNvSpPr>
            <p:nvPr/>
          </p:nvSpPr>
          <p:spPr bwMode="auto">
            <a:xfrm>
              <a:off x="1440" y="2197"/>
              <a:ext cx="844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84" name="Rectangle 62"/>
            <p:cNvSpPr>
              <a:spLocks noChangeArrowheads="1"/>
            </p:cNvSpPr>
            <p:nvPr/>
          </p:nvSpPr>
          <p:spPr bwMode="auto">
            <a:xfrm>
              <a:off x="2284" y="2197"/>
              <a:ext cx="20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85" name="Rectangle 64"/>
            <p:cNvSpPr>
              <a:spLocks noChangeArrowheads="1"/>
            </p:cNvSpPr>
            <p:nvPr/>
          </p:nvSpPr>
          <p:spPr bwMode="auto">
            <a:xfrm>
              <a:off x="2304" y="2197"/>
              <a:ext cx="13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86" name="Rectangle 66"/>
            <p:cNvSpPr>
              <a:spLocks noChangeArrowheads="1"/>
            </p:cNvSpPr>
            <p:nvPr/>
          </p:nvSpPr>
          <p:spPr bwMode="auto">
            <a:xfrm>
              <a:off x="2317" y="2197"/>
              <a:ext cx="20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87" name="Rectangle 68"/>
            <p:cNvSpPr>
              <a:spLocks noChangeArrowheads="1"/>
            </p:cNvSpPr>
            <p:nvPr/>
          </p:nvSpPr>
          <p:spPr bwMode="auto">
            <a:xfrm>
              <a:off x="2337" y="2197"/>
              <a:ext cx="919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88" name="Rectangle 70"/>
            <p:cNvSpPr>
              <a:spLocks noChangeArrowheads="1"/>
            </p:cNvSpPr>
            <p:nvPr/>
          </p:nvSpPr>
          <p:spPr bwMode="auto">
            <a:xfrm>
              <a:off x="3256" y="2197"/>
              <a:ext cx="20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89" name="Rectangle 72"/>
            <p:cNvSpPr>
              <a:spLocks noChangeArrowheads="1"/>
            </p:cNvSpPr>
            <p:nvPr/>
          </p:nvSpPr>
          <p:spPr bwMode="auto">
            <a:xfrm>
              <a:off x="3276" y="2197"/>
              <a:ext cx="848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90" name="Rectangle 74"/>
            <p:cNvSpPr>
              <a:spLocks noChangeArrowheads="1"/>
            </p:cNvSpPr>
            <p:nvPr/>
          </p:nvSpPr>
          <p:spPr bwMode="auto">
            <a:xfrm>
              <a:off x="4124" y="2197"/>
              <a:ext cx="19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91" name="Rectangle 76"/>
            <p:cNvSpPr>
              <a:spLocks noChangeArrowheads="1"/>
            </p:cNvSpPr>
            <p:nvPr/>
          </p:nvSpPr>
          <p:spPr bwMode="auto">
            <a:xfrm>
              <a:off x="4143" y="2197"/>
              <a:ext cx="828" cy="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92" name="Rectangle 77"/>
            <p:cNvSpPr>
              <a:spLocks noChangeArrowheads="1"/>
            </p:cNvSpPr>
            <p:nvPr/>
          </p:nvSpPr>
          <p:spPr bwMode="auto">
            <a:xfrm>
              <a:off x="4991" y="2184"/>
              <a:ext cx="39" cy="1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93" name="Rectangle 78"/>
            <p:cNvSpPr>
              <a:spLocks noChangeArrowheads="1"/>
            </p:cNvSpPr>
            <p:nvPr/>
          </p:nvSpPr>
          <p:spPr bwMode="auto">
            <a:xfrm>
              <a:off x="4971" y="2184"/>
              <a:ext cx="10" cy="1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94" name="Rectangle 79"/>
            <p:cNvSpPr>
              <a:spLocks noChangeArrowheads="1"/>
            </p:cNvSpPr>
            <p:nvPr/>
          </p:nvSpPr>
          <p:spPr bwMode="auto">
            <a:xfrm>
              <a:off x="491" y="2203"/>
              <a:ext cx="10" cy="68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95" name="Rectangle 80"/>
            <p:cNvSpPr>
              <a:spLocks noChangeArrowheads="1"/>
            </p:cNvSpPr>
            <p:nvPr/>
          </p:nvSpPr>
          <p:spPr bwMode="auto">
            <a:xfrm>
              <a:off x="432" y="2208"/>
              <a:ext cx="39" cy="68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96" name="Rectangle 81"/>
            <p:cNvSpPr>
              <a:spLocks noChangeArrowheads="1"/>
            </p:cNvSpPr>
            <p:nvPr/>
          </p:nvSpPr>
          <p:spPr bwMode="auto">
            <a:xfrm>
              <a:off x="2317" y="2203"/>
              <a:ext cx="7" cy="68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97" name="Rectangle 82"/>
            <p:cNvSpPr>
              <a:spLocks noChangeArrowheads="1"/>
            </p:cNvSpPr>
            <p:nvPr/>
          </p:nvSpPr>
          <p:spPr bwMode="auto">
            <a:xfrm>
              <a:off x="2304" y="2203"/>
              <a:ext cx="7" cy="68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98" name="Rectangle 84"/>
            <p:cNvSpPr>
              <a:spLocks noChangeArrowheads="1"/>
            </p:cNvSpPr>
            <p:nvPr/>
          </p:nvSpPr>
          <p:spPr bwMode="auto">
            <a:xfrm>
              <a:off x="4991" y="2203"/>
              <a:ext cx="39" cy="68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99" name="Rectangle 85"/>
            <p:cNvSpPr>
              <a:spLocks noChangeArrowheads="1"/>
            </p:cNvSpPr>
            <p:nvPr/>
          </p:nvSpPr>
          <p:spPr bwMode="auto">
            <a:xfrm>
              <a:off x="4971" y="2203"/>
              <a:ext cx="10" cy="68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14400" name="Picture 8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36" y="2966"/>
              <a:ext cx="429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401" name="Rectangle 87"/>
            <p:cNvSpPr>
              <a:spLocks noChangeArrowheads="1"/>
            </p:cNvSpPr>
            <p:nvPr/>
          </p:nvSpPr>
          <p:spPr bwMode="auto">
            <a:xfrm>
              <a:off x="1205" y="3124"/>
              <a:ext cx="40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</a:rPr>
                <a:t> </a:t>
              </a:r>
              <a:endParaRPr lang="pt-PT">
                <a:latin typeface="Tahoma" pitchFamily="34" charset="0"/>
              </a:endParaRPr>
            </a:p>
          </p:txBody>
        </p:sp>
        <p:pic>
          <p:nvPicPr>
            <p:cNvPr id="14402" name="Picture 8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649" y="2966"/>
              <a:ext cx="429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403" name="Rectangle 89"/>
            <p:cNvSpPr>
              <a:spLocks noChangeArrowheads="1"/>
            </p:cNvSpPr>
            <p:nvPr/>
          </p:nvSpPr>
          <p:spPr bwMode="auto">
            <a:xfrm>
              <a:off x="2114" y="3127"/>
              <a:ext cx="37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endParaRPr lang="pt-PT">
                <a:latin typeface="Tahoma" pitchFamily="34" charset="0"/>
              </a:endParaRPr>
            </a:p>
          </p:txBody>
        </p:sp>
        <p:pic>
          <p:nvPicPr>
            <p:cNvPr id="14404" name="Picture 9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572" y="2966"/>
              <a:ext cx="429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405" name="Rectangle 91"/>
            <p:cNvSpPr>
              <a:spLocks noChangeArrowheads="1"/>
            </p:cNvSpPr>
            <p:nvPr/>
          </p:nvSpPr>
          <p:spPr bwMode="auto">
            <a:xfrm>
              <a:off x="3038" y="3127"/>
              <a:ext cx="3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endParaRPr lang="pt-PT">
                <a:latin typeface="Tahoma" pitchFamily="34" charset="0"/>
              </a:endParaRPr>
            </a:p>
          </p:txBody>
        </p:sp>
        <p:pic>
          <p:nvPicPr>
            <p:cNvPr id="14406" name="Picture 9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482" y="2966"/>
              <a:ext cx="429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407" name="Rectangle 93"/>
            <p:cNvSpPr>
              <a:spLocks noChangeArrowheads="1"/>
            </p:cNvSpPr>
            <p:nvPr/>
          </p:nvSpPr>
          <p:spPr bwMode="auto">
            <a:xfrm>
              <a:off x="3948" y="3127"/>
              <a:ext cx="3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endParaRPr lang="pt-PT">
                <a:latin typeface="Tahoma" pitchFamily="34" charset="0"/>
              </a:endParaRPr>
            </a:p>
          </p:txBody>
        </p:sp>
        <p:pic>
          <p:nvPicPr>
            <p:cNvPr id="14408" name="Picture 9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349" y="2966"/>
              <a:ext cx="429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409" name="Rectangle 95"/>
            <p:cNvSpPr>
              <a:spLocks noChangeArrowheads="1"/>
            </p:cNvSpPr>
            <p:nvPr/>
          </p:nvSpPr>
          <p:spPr bwMode="auto">
            <a:xfrm>
              <a:off x="4815" y="3127"/>
              <a:ext cx="3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endParaRPr lang="pt-PT">
                <a:latin typeface="Tahoma" pitchFamily="34" charset="0"/>
              </a:endParaRPr>
            </a:p>
          </p:txBody>
        </p:sp>
        <p:sp>
          <p:nvSpPr>
            <p:cNvPr id="14410" name="Rectangle 96"/>
            <p:cNvSpPr>
              <a:spLocks noChangeArrowheads="1"/>
            </p:cNvSpPr>
            <p:nvPr/>
          </p:nvSpPr>
          <p:spPr bwMode="auto">
            <a:xfrm>
              <a:off x="491" y="2892"/>
              <a:ext cx="10" cy="38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11" name="Rectangle 97"/>
            <p:cNvSpPr>
              <a:spLocks noChangeArrowheads="1"/>
            </p:cNvSpPr>
            <p:nvPr/>
          </p:nvSpPr>
          <p:spPr bwMode="auto">
            <a:xfrm>
              <a:off x="442" y="2892"/>
              <a:ext cx="39" cy="38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12" name="Rectangle 98"/>
            <p:cNvSpPr>
              <a:spLocks noChangeArrowheads="1"/>
            </p:cNvSpPr>
            <p:nvPr/>
          </p:nvSpPr>
          <p:spPr bwMode="auto">
            <a:xfrm>
              <a:off x="442" y="3272"/>
              <a:ext cx="39" cy="5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13" name="Rectangle 99"/>
            <p:cNvSpPr>
              <a:spLocks noChangeArrowheads="1"/>
            </p:cNvSpPr>
            <p:nvPr/>
          </p:nvSpPr>
          <p:spPr bwMode="auto">
            <a:xfrm>
              <a:off x="442" y="3291"/>
              <a:ext cx="59" cy="3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14" name="Rectangle 100"/>
            <p:cNvSpPr>
              <a:spLocks noChangeArrowheads="1"/>
            </p:cNvSpPr>
            <p:nvPr/>
          </p:nvSpPr>
          <p:spPr bwMode="auto">
            <a:xfrm>
              <a:off x="491" y="3272"/>
              <a:ext cx="10" cy="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15" name="Rectangle 101"/>
            <p:cNvSpPr>
              <a:spLocks noChangeArrowheads="1"/>
            </p:cNvSpPr>
            <p:nvPr/>
          </p:nvSpPr>
          <p:spPr bwMode="auto">
            <a:xfrm>
              <a:off x="491" y="3272"/>
              <a:ext cx="10" cy="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16" name="Rectangle 102"/>
            <p:cNvSpPr>
              <a:spLocks noChangeArrowheads="1"/>
            </p:cNvSpPr>
            <p:nvPr/>
          </p:nvSpPr>
          <p:spPr bwMode="auto">
            <a:xfrm>
              <a:off x="501" y="3291"/>
              <a:ext cx="919" cy="3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17" name="Rectangle 103"/>
            <p:cNvSpPr>
              <a:spLocks noChangeArrowheads="1"/>
            </p:cNvSpPr>
            <p:nvPr/>
          </p:nvSpPr>
          <p:spPr bwMode="auto">
            <a:xfrm>
              <a:off x="501" y="3272"/>
              <a:ext cx="919" cy="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18" name="Rectangle 104"/>
            <p:cNvSpPr>
              <a:spLocks noChangeArrowheads="1"/>
            </p:cNvSpPr>
            <p:nvPr/>
          </p:nvSpPr>
          <p:spPr bwMode="auto">
            <a:xfrm>
              <a:off x="1420" y="3272"/>
              <a:ext cx="59" cy="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19" name="Rectangle 105"/>
            <p:cNvSpPr>
              <a:spLocks noChangeArrowheads="1"/>
            </p:cNvSpPr>
            <p:nvPr/>
          </p:nvSpPr>
          <p:spPr bwMode="auto">
            <a:xfrm>
              <a:off x="1420" y="3291"/>
              <a:ext cx="59" cy="3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20" name="Rectangle 106"/>
            <p:cNvSpPr>
              <a:spLocks noChangeArrowheads="1"/>
            </p:cNvSpPr>
            <p:nvPr/>
          </p:nvSpPr>
          <p:spPr bwMode="auto">
            <a:xfrm>
              <a:off x="1479" y="3291"/>
              <a:ext cx="812" cy="3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21" name="Rectangle 107"/>
            <p:cNvSpPr>
              <a:spLocks noChangeArrowheads="1"/>
            </p:cNvSpPr>
            <p:nvPr/>
          </p:nvSpPr>
          <p:spPr bwMode="auto">
            <a:xfrm>
              <a:off x="1479" y="3272"/>
              <a:ext cx="812" cy="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22" name="Rectangle 108"/>
            <p:cNvSpPr>
              <a:spLocks noChangeArrowheads="1"/>
            </p:cNvSpPr>
            <p:nvPr/>
          </p:nvSpPr>
          <p:spPr bwMode="auto">
            <a:xfrm>
              <a:off x="2317" y="2892"/>
              <a:ext cx="7" cy="38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23" name="Rectangle 109"/>
            <p:cNvSpPr>
              <a:spLocks noChangeArrowheads="1"/>
            </p:cNvSpPr>
            <p:nvPr/>
          </p:nvSpPr>
          <p:spPr bwMode="auto">
            <a:xfrm>
              <a:off x="2304" y="2892"/>
              <a:ext cx="7" cy="38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24" name="Rectangle 111"/>
            <p:cNvSpPr>
              <a:spLocks noChangeArrowheads="1"/>
            </p:cNvSpPr>
            <p:nvPr/>
          </p:nvSpPr>
          <p:spPr bwMode="auto">
            <a:xfrm>
              <a:off x="2291" y="3272"/>
              <a:ext cx="59" cy="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25" name="Rectangle 112"/>
            <p:cNvSpPr>
              <a:spLocks noChangeArrowheads="1"/>
            </p:cNvSpPr>
            <p:nvPr/>
          </p:nvSpPr>
          <p:spPr bwMode="auto">
            <a:xfrm>
              <a:off x="2291" y="3291"/>
              <a:ext cx="59" cy="3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26" name="Rectangle 113"/>
            <p:cNvSpPr>
              <a:spLocks noChangeArrowheads="1"/>
            </p:cNvSpPr>
            <p:nvPr/>
          </p:nvSpPr>
          <p:spPr bwMode="auto">
            <a:xfrm>
              <a:off x="2350" y="3291"/>
              <a:ext cx="906" cy="3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27" name="Rectangle 114"/>
            <p:cNvSpPr>
              <a:spLocks noChangeArrowheads="1"/>
            </p:cNvSpPr>
            <p:nvPr/>
          </p:nvSpPr>
          <p:spPr bwMode="auto">
            <a:xfrm>
              <a:off x="2350" y="3272"/>
              <a:ext cx="906" cy="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28" name="Rectangle 115"/>
            <p:cNvSpPr>
              <a:spLocks noChangeArrowheads="1"/>
            </p:cNvSpPr>
            <p:nvPr/>
          </p:nvSpPr>
          <p:spPr bwMode="auto">
            <a:xfrm>
              <a:off x="3256" y="3272"/>
              <a:ext cx="59" cy="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29" name="Rectangle 116"/>
            <p:cNvSpPr>
              <a:spLocks noChangeArrowheads="1"/>
            </p:cNvSpPr>
            <p:nvPr/>
          </p:nvSpPr>
          <p:spPr bwMode="auto">
            <a:xfrm>
              <a:off x="3256" y="3291"/>
              <a:ext cx="59" cy="3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30" name="Rectangle 117"/>
            <p:cNvSpPr>
              <a:spLocks noChangeArrowheads="1"/>
            </p:cNvSpPr>
            <p:nvPr/>
          </p:nvSpPr>
          <p:spPr bwMode="auto">
            <a:xfrm>
              <a:off x="3315" y="3291"/>
              <a:ext cx="809" cy="3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31" name="Rectangle 118"/>
            <p:cNvSpPr>
              <a:spLocks noChangeArrowheads="1"/>
            </p:cNvSpPr>
            <p:nvPr/>
          </p:nvSpPr>
          <p:spPr bwMode="auto">
            <a:xfrm>
              <a:off x="3315" y="3272"/>
              <a:ext cx="809" cy="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32" name="Rectangle 119"/>
            <p:cNvSpPr>
              <a:spLocks noChangeArrowheads="1"/>
            </p:cNvSpPr>
            <p:nvPr/>
          </p:nvSpPr>
          <p:spPr bwMode="auto">
            <a:xfrm>
              <a:off x="4124" y="3272"/>
              <a:ext cx="59" cy="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33" name="Rectangle 120"/>
            <p:cNvSpPr>
              <a:spLocks noChangeArrowheads="1"/>
            </p:cNvSpPr>
            <p:nvPr/>
          </p:nvSpPr>
          <p:spPr bwMode="auto">
            <a:xfrm>
              <a:off x="4124" y="3291"/>
              <a:ext cx="59" cy="3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34" name="Rectangle 121"/>
            <p:cNvSpPr>
              <a:spLocks noChangeArrowheads="1"/>
            </p:cNvSpPr>
            <p:nvPr/>
          </p:nvSpPr>
          <p:spPr bwMode="auto">
            <a:xfrm>
              <a:off x="4183" y="3291"/>
              <a:ext cx="788" cy="3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35" name="Rectangle 122"/>
            <p:cNvSpPr>
              <a:spLocks noChangeArrowheads="1"/>
            </p:cNvSpPr>
            <p:nvPr/>
          </p:nvSpPr>
          <p:spPr bwMode="auto">
            <a:xfrm>
              <a:off x="4183" y="3272"/>
              <a:ext cx="788" cy="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36" name="Rectangle 123"/>
            <p:cNvSpPr>
              <a:spLocks noChangeArrowheads="1"/>
            </p:cNvSpPr>
            <p:nvPr/>
          </p:nvSpPr>
          <p:spPr bwMode="auto">
            <a:xfrm>
              <a:off x="4991" y="2892"/>
              <a:ext cx="39" cy="38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37" name="Rectangle 124"/>
            <p:cNvSpPr>
              <a:spLocks noChangeArrowheads="1"/>
            </p:cNvSpPr>
            <p:nvPr/>
          </p:nvSpPr>
          <p:spPr bwMode="auto">
            <a:xfrm>
              <a:off x="4971" y="2892"/>
              <a:ext cx="10" cy="38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38" name="Rectangle 125"/>
            <p:cNvSpPr>
              <a:spLocks noChangeArrowheads="1"/>
            </p:cNvSpPr>
            <p:nvPr/>
          </p:nvSpPr>
          <p:spPr bwMode="auto">
            <a:xfrm>
              <a:off x="4991" y="3272"/>
              <a:ext cx="39" cy="5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39" name="Rectangle 126"/>
            <p:cNvSpPr>
              <a:spLocks noChangeArrowheads="1"/>
            </p:cNvSpPr>
            <p:nvPr/>
          </p:nvSpPr>
          <p:spPr bwMode="auto">
            <a:xfrm>
              <a:off x="4971" y="3291"/>
              <a:ext cx="59" cy="3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40" name="Rectangle 127"/>
            <p:cNvSpPr>
              <a:spLocks noChangeArrowheads="1"/>
            </p:cNvSpPr>
            <p:nvPr/>
          </p:nvSpPr>
          <p:spPr bwMode="auto">
            <a:xfrm>
              <a:off x="4971" y="3272"/>
              <a:ext cx="10" cy="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41" name="Rectangle 128"/>
            <p:cNvSpPr>
              <a:spLocks noChangeArrowheads="1"/>
            </p:cNvSpPr>
            <p:nvPr/>
          </p:nvSpPr>
          <p:spPr bwMode="auto">
            <a:xfrm>
              <a:off x="4971" y="3272"/>
              <a:ext cx="10" cy="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42" name="Rectangle 130"/>
            <p:cNvSpPr>
              <a:spLocks noChangeArrowheads="1"/>
            </p:cNvSpPr>
            <p:nvPr/>
          </p:nvSpPr>
          <p:spPr bwMode="auto">
            <a:xfrm>
              <a:off x="1144" y="2784"/>
              <a:ext cx="125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r>
                <a:rPr lang="pt-PT" sz="1600">
                  <a:solidFill>
                    <a:srgbClr val="000000"/>
                  </a:solidFill>
                  <a:latin typeface="Times New Roman" pitchFamily="18" charset="0"/>
                </a:rPr>
                <a:t>junta e</a:t>
              </a:r>
              <a:r>
                <a:rPr lang="pt-BR" sz="1600">
                  <a:solidFill>
                    <a:srgbClr val="000000"/>
                  </a:solidFill>
                  <a:latin typeface="Times New Roman" pitchFamily="18" charset="0"/>
                </a:rPr>
                <a:t>m</a:t>
              </a:r>
              <a:r>
                <a:rPr lang="pt-PT" sz="160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pt-BR" sz="1600">
                  <a:solidFill>
                    <a:srgbClr val="000000"/>
                  </a:solidFill>
                  <a:latin typeface="Times New Roman" pitchFamily="18" charset="0"/>
                </a:rPr>
                <a:t>ângulo)</a:t>
              </a:r>
              <a:endParaRPr lang="pt-PT" sz="1600">
                <a:latin typeface="Tahoma" pitchFamily="34" charset="0"/>
              </a:endParaRPr>
            </a:p>
          </p:txBody>
        </p:sp>
        <p:sp>
          <p:nvSpPr>
            <p:cNvPr id="14443" name="Rectangle 131"/>
            <p:cNvSpPr>
              <a:spLocks noChangeArrowheads="1"/>
            </p:cNvSpPr>
            <p:nvPr/>
          </p:nvSpPr>
          <p:spPr bwMode="auto">
            <a:xfrm>
              <a:off x="4226" y="2783"/>
              <a:ext cx="494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cô</a:t>
              </a:r>
              <a:r>
                <a:rPr lang="pt-BR" sz="1900">
                  <a:solidFill>
                    <a:srgbClr val="000000"/>
                  </a:solidFill>
                  <a:latin typeface="Times New Roman" pitchFamily="18" charset="0"/>
                </a:rPr>
                <a:t>n</a:t>
              </a:r>
              <a:r>
                <a:rPr lang="pt-PT" sz="1900">
                  <a:solidFill>
                    <a:srgbClr val="000000"/>
                  </a:solidFill>
                  <a:latin typeface="Times New Roman" pitchFamily="18" charset="0"/>
                </a:rPr>
                <a:t>v</a:t>
              </a:r>
              <a:r>
                <a:rPr lang="pt-BR" sz="1900">
                  <a:solidFill>
                    <a:srgbClr val="000000"/>
                  </a:solidFill>
                  <a:latin typeface="Times New Roman" pitchFamily="18" charset="0"/>
                </a:rPr>
                <a:t>exo</a:t>
              </a:r>
              <a:endParaRPr lang="pt-PT">
                <a:latin typeface="Tahoma" pitchFamily="34" charset="0"/>
              </a:endParaRPr>
            </a:p>
          </p:txBody>
        </p:sp>
      </p:grpSp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2"/>
          <a:srcRect l="14648" t="27467" r="34560" b="68370"/>
          <a:stretch>
            <a:fillRect/>
          </a:stretch>
        </p:blipFill>
        <p:spPr bwMode="auto">
          <a:xfrm>
            <a:off x="571472" y="2643182"/>
            <a:ext cx="77152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tângulo 3"/>
          <p:cNvSpPr>
            <a:spLocks noChangeArrowheads="1"/>
          </p:cNvSpPr>
          <p:nvPr/>
        </p:nvSpPr>
        <p:spPr bwMode="auto">
          <a:xfrm>
            <a:off x="1071563" y="928688"/>
            <a:ext cx="75009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800" b="1"/>
              <a:t>SÍMBOLOS BÁSICOS DE SOLDAGEM</a:t>
            </a:r>
            <a:endParaRPr lang="pt-BR" sz="2800"/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57313"/>
            <a:ext cx="9144000" cy="55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/>
          <p:cNvPicPr>
            <a:picLocks noChangeAspect="1" noChangeArrowheads="1"/>
          </p:cNvPicPr>
          <p:nvPr/>
        </p:nvPicPr>
        <p:blipFill>
          <a:blip r:embed="rId2"/>
          <a:srcRect l="20940" r="53363" b="62804"/>
          <a:stretch>
            <a:fillRect/>
          </a:stretch>
        </p:blipFill>
        <p:spPr bwMode="auto">
          <a:xfrm>
            <a:off x="642938" y="1500169"/>
            <a:ext cx="1928812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3"/>
          <a:srcRect l="46269" b="64542"/>
          <a:stretch>
            <a:fillRect/>
          </a:stretch>
        </p:blipFill>
        <p:spPr bwMode="auto">
          <a:xfrm>
            <a:off x="142844" y="5357826"/>
            <a:ext cx="2571750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Retângulo 3"/>
          <p:cNvSpPr>
            <a:spLocks noChangeArrowheads="1"/>
          </p:cNvSpPr>
          <p:nvPr/>
        </p:nvSpPr>
        <p:spPr bwMode="auto">
          <a:xfrm>
            <a:off x="928688" y="214290"/>
            <a:ext cx="8001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 b="1" dirty="0"/>
              <a:t>POSICIONAMENTO X REPRESENTAÇÃO DOS SÍMBOLOS</a:t>
            </a:r>
            <a:endParaRPr lang="pt-BR" sz="2000" dirty="0"/>
          </a:p>
        </p:txBody>
      </p:sp>
      <p:pic>
        <p:nvPicPr>
          <p:cNvPr id="11269" name="Picture 1"/>
          <p:cNvPicPr>
            <a:picLocks noChangeAspect="1" noChangeArrowheads="1"/>
          </p:cNvPicPr>
          <p:nvPr/>
        </p:nvPicPr>
        <p:blipFill>
          <a:blip r:embed="rId2"/>
          <a:srcRect l="72842" b="65218"/>
          <a:stretch>
            <a:fillRect/>
          </a:stretch>
        </p:blipFill>
        <p:spPr bwMode="auto">
          <a:xfrm>
            <a:off x="571500" y="3571876"/>
            <a:ext cx="20383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5"/>
          <p:cNvPicPr>
            <a:picLocks noChangeAspect="1" noChangeArrowheads="1"/>
          </p:cNvPicPr>
          <p:nvPr/>
        </p:nvPicPr>
        <p:blipFill>
          <a:blip r:embed="rId4"/>
          <a:srcRect t="1756" r="52907"/>
          <a:stretch>
            <a:fillRect/>
          </a:stretch>
        </p:blipFill>
        <p:spPr bwMode="auto">
          <a:xfrm>
            <a:off x="5572125" y="785794"/>
            <a:ext cx="3176588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1" name="Seta para a direita 6"/>
          <p:cNvSpPr>
            <a:spLocks noChangeArrowheads="1"/>
          </p:cNvSpPr>
          <p:nvPr/>
        </p:nvSpPr>
        <p:spPr bwMode="auto">
          <a:xfrm>
            <a:off x="2928938" y="1142981"/>
            <a:ext cx="2357437" cy="11430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pic>
        <p:nvPicPr>
          <p:cNvPr id="11272" name="Picture 6"/>
          <p:cNvPicPr>
            <a:picLocks noChangeAspect="1" noChangeArrowheads="1"/>
          </p:cNvPicPr>
          <p:nvPr/>
        </p:nvPicPr>
        <p:blipFill>
          <a:blip r:embed="rId4"/>
          <a:srcRect l="48547"/>
          <a:stretch>
            <a:fillRect/>
          </a:stretch>
        </p:blipFill>
        <p:spPr bwMode="auto">
          <a:xfrm>
            <a:off x="5357813" y="2705110"/>
            <a:ext cx="3500437" cy="208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3" name="Seta para a direita 8"/>
          <p:cNvSpPr>
            <a:spLocks noChangeArrowheads="1"/>
          </p:cNvSpPr>
          <p:nvPr/>
        </p:nvSpPr>
        <p:spPr bwMode="auto">
          <a:xfrm>
            <a:off x="2857500" y="3214686"/>
            <a:ext cx="2357438" cy="11430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pic>
        <p:nvPicPr>
          <p:cNvPr id="11274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83217" y="4857773"/>
            <a:ext cx="401002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5" name="Seta para a direita 10"/>
          <p:cNvSpPr>
            <a:spLocks noChangeArrowheads="1"/>
          </p:cNvSpPr>
          <p:nvPr/>
        </p:nvSpPr>
        <p:spPr bwMode="auto">
          <a:xfrm>
            <a:off x="2714629" y="5143512"/>
            <a:ext cx="2357437" cy="11430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1" grpId="0" animBg="1"/>
      <p:bldP spid="11273" grpId="0" animBg="1"/>
      <p:bldP spid="1127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35156" t="10986" r="44736" b="80861"/>
          <a:stretch>
            <a:fillRect/>
          </a:stretch>
        </p:blipFill>
        <p:spPr bwMode="auto">
          <a:xfrm>
            <a:off x="252413" y="1071546"/>
            <a:ext cx="5248275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Retângulo 3"/>
          <p:cNvSpPr>
            <a:spLocks noChangeArrowheads="1"/>
          </p:cNvSpPr>
          <p:nvPr/>
        </p:nvSpPr>
        <p:spPr bwMode="auto">
          <a:xfrm>
            <a:off x="1071563" y="357166"/>
            <a:ext cx="75009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 b="1"/>
              <a:t>POSICIONAMENTO X REPRESENTAÇÃO DOS SÍMBOLOS</a:t>
            </a:r>
            <a:endParaRPr lang="pt-BR" sz="200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35156" t="19139" r="44295" b="71802"/>
          <a:stretch>
            <a:fillRect/>
          </a:stretch>
        </p:blipFill>
        <p:spPr bwMode="auto">
          <a:xfrm>
            <a:off x="49143" y="4286256"/>
            <a:ext cx="55721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55409" t="10986" r="32031" b="80861"/>
          <a:stretch>
            <a:fillRect/>
          </a:stretch>
        </p:blipFill>
        <p:spPr bwMode="auto">
          <a:xfrm>
            <a:off x="5572125" y="1071565"/>
            <a:ext cx="3278188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55177" t="19139" r="32031" b="71802"/>
          <a:stretch>
            <a:fillRect/>
          </a:stretch>
        </p:blipFill>
        <p:spPr bwMode="auto">
          <a:xfrm>
            <a:off x="5630709" y="4286256"/>
            <a:ext cx="3468687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35156" t="27292" r="50864" b="61836"/>
          <a:stretch>
            <a:fillRect/>
          </a:stretch>
        </p:blipFill>
        <p:spPr bwMode="auto">
          <a:xfrm>
            <a:off x="357158" y="1500174"/>
            <a:ext cx="4357687" cy="464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Retângulo 3"/>
          <p:cNvSpPr>
            <a:spLocks noChangeArrowheads="1"/>
          </p:cNvSpPr>
          <p:nvPr/>
        </p:nvSpPr>
        <p:spPr bwMode="auto">
          <a:xfrm>
            <a:off x="1071563" y="571480"/>
            <a:ext cx="75009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 b="1"/>
              <a:t>POSICIONAMENTO X REPRESENTAÇÃO DOS SÍMBOLOS</a:t>
            </a:r>
            <a:endParaRPr lang="pt-BR" sz="200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55415" t="27292" r="32031" b="61836"/>
          <a:stretch>
            <a:fillRect/>
          </a:stretch>
        </p:blipFill>
        <p:spPr bwMode="auto">
          <a:xfrm>
            <a:off x="4857750" y="1500174"/>
            <a:ext cx="3714750" cy="464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35156" t="53563" r="45103" b="20166"/>
          <a:stretch>
            <a:fillRect/>
          </a:stretch>
        </p:blipFill>
        <p:spPr bwMode="auto">
          <a:xfrm>
            <a:off x="22302" y="1071546"/>
            <a:ext cx="5429250" cy="507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etângulo 3"/>
          <p:cNvSpPr>
            <a:spLocks noChangeArrowheads="1"/>
          </p:cNvSpPr>
          <p:nvPr/>
        </p:nvSpPr>
        <p:spPr bwMode="auto">
          <a:xfrm>
            <a:off x="1071563" y="285728"/>
            <a:ext cx="75009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 b="1"/>
              <a:t>POSICIONAMENTO X REPRESENTAÇÃO DOS SÍMBOLOS</a:t>
            </a:r>
            <a:endParaRPr lang="pt-BR" sz="200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54202" t="53563" r="32031" b="20166"/>
          <a:stretch>
            <a:fillRect/>
          </a:stretch>
        </p:blipFill>
        <p:spPr bwMode="auto">
          <a:xfrm>
            <a:off x="5324392" y="1071546"/>
            <a:ext cx="3786187" cy="507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620713"/>
            <a:ext cx="7421562" cy="585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tângulo 3"/>
          <p:cNvSpPr>
            <a:spLocks noChangeArrowheads="1"/>
          </p:cNvSpPr>
          <p:nvPr/>
        </p:nvSpPr>
        <p:spPr bwMode="auto">
          <a:xfrm>
            <a:off x="928688" y="357166"/>
            <a:ext cx="8001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 b="1" dirty="0"/>
              <a:t>POSICIONAMENTO X REPRESENTAÇÃO DOS SÍMBOLOS</a:t>
            </a:r>
            <a:endParaRPr lang="pt-BR" sz="2000" dirty="0"/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2"/>
          <a:srcRect l="13654" t="10577" r="62865" b="73917"/>
          <a:stretch>
            <a:fillRect/>
          </a:stretch>
        </p:blipFill>
        <p:spPr bwMode="auto">
          <a:xfrm>
            <a:off x="158527" y="1535111"/>
            <a:ext cx="2643188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13654" t="25761" r="62865" b="58421"/>
          <a:stretch>
            <a:fillRect/>
          </a:stretch>
        </p:blipFill>
        <p:spPr bwMode="auto">
          <a:xfrm>
            <a:off x="285750" y="4071954"/>
            <a:ext cx="2643188" cy="17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upo 17"/>
          <p:cNvGrpSpPr/>
          <p:nvPr/>
        </p:nvGrpSpPr>
        <p:grpSpPr>
          <a:xfrm>
            <a:off x="3016047" y="1606549"/>
            <a:ext cx="5414289" cy="1646098"/>
            <a:chOff x="3016047" y="1606549"/>
            <a:chExt cx="5414289" cy="1646098"/>
          </a:xfrm>
        </p:grpSpPr>
        <p:grpSp>
          <p:nvGrpSpPr>
            <p:cNvPr id="2" name="Grupo 11"/>
            <p:cNvGrpSpPr>
              <a:grpSpLocks/>
            </p:cNvGrpSpPr>
            <p:nvPr/>
          </p:nvGrpSpPr>
          <p:grpSpPr bwMode="auto">
            <a:xfrm>
              <a:off x="3016047" y="1606549"/>
              <a:ext cx="2928938" cy="1643063"/>
              <a:chOff x="857224" y="8429660"/>
              <a:chExt cx="2928958" cy="1643062"/>
            </a:xfrm>
          </p:grpSpPr>
          <p:pic>
            <p:nvPicPr>
              <p:cNvPr id="20494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 l="36501" t="10577" r="37479" b="74870"/>
              <a:stretch>
                <a:fillRect/>
              </a:stretch>
            </p:blipFill>
            <p:spPr bwMode="auto">
              <a:xfrm>
                <a:off x="857224" y="8429660"/>
                <a:ext cx="2928958" cy="16430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" name="Retângulo 10"/>
              <p:cNvSpPr/>
              <p:nvPr/>
            </p:nvSpPr>
            <p:spPr bwMode="auto">
              <a:xfrm>
                <a:off x="2857488" y="8429660"/>
                <a:ext cx="928694" cy="4286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</p:grpSp>
        <p:pic>
          <p:nvPicPr>
            <p:cNvPr id="20492" name="Picture 2"/>
            <p:cNvPicPr>
              <a:picLocks noChangeAspect="1" noChangeArrowheads="1"/>
            </p:cNvPicPr>
            <p:nvPr/>
          </p:nvPicPr>
          <p:blipFill>
            <a:blip r:embed="rId2"/>
            <a:srcRect l="57443" t="10577" r="15634" b="74870"/>
            <a:stretch>
              <a:fillRect/>
            </a:stretch>
          </p:blipFill>
          <p:spPr bwMode="auto">
            <a:xfrm>
              <a:off x="5399799" y="1609597"/>
              <a:ext cx="3030537" cy="164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" name="Grupo 18"/>
          <p:cNvGrpSpPr/>
          <p:nvPr/>
        </p:nvGrpSpPr>
        <p:grpSpPr>
          <a:xfrm>
            <a:off x="3214688" y="4286268"/>
            <a:ext cx="5459421" cy="1500187"/>
            <a:chOff x="3214688" y="4286268"/>
            <a:chExt cx="5459421" cy="1500187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/>
            <a:srcRect l="35866" t="27026" r="39883" b="62849"/>
            <a:stretch>
              <a:fillRect/>
            </a:stretch>
          </p:blipFill>
          <p:spPr bwMode="auto">
            <a:xfrm>
              <a:off x="3214688" y="4286268"/>
              <a:ext cx="2728912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/>
            <a:srcRect l="59982" t="27026" r="15634" b="59686"/>
            <a:stretch>
              <a:fillRect/>
            </a:stretch>
          </p:blipFill>
          <p:spPr bwMode="auto">
            <a:xfrm>
              <a:off x="5929322" y="4286268"/>
              <a:ext cx="2744787" cy="1500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tângulo 1"/>
          <p:cNvSpPr>
            <a:spLocks noChangeArrowheads="1"/>
          </p:cNvSpPr>
          <p:nvPr/>
        </p:nvSpPr>
        <p:spPr bwMode="auto">
          <a:xfrm>
            <a:off x="1000125" y="928688"/>
            <a:ext cx="67151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800" b="1" dirty="0"/>
              <a:t>LINHA QUEBRADA E REFERÊNCIAS</a:t>
            </a:r>
            <a:endParaRPr lang="pt-BR" sz="28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/>
          <a:srcRect l="49219" t="29633" r="13867" b="49202"/>
          <a:stretch>
            <a:fillRect/>
          </a:stretch>
        </p:blipFill>
        <p:spPr bwMode="auto">
          <a:xfrm>
            <a:off x="1785938" y="3000372"/>
            <a:ext cx="5953125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/>
          <a:srcRect l="12305" t="57626" r="13867" b="35547"/>
          <a:stretch>
            <a:fillRect/>
          </a:stretch>
        </p:blipFill>
        <p:spPr bwMode="auto">
          <a:xfrm>
            <a:off x="142875" y="1643063"/>
            <a:ext cx="90011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tângulo 1"/>
          <p:cNvSpPr>
            <a:spLocks noChangeArrowheads="1"/>
          </p:cNvSpPr>
          <p:nvPr/>
        </p:nvSpPr>
        <p:spPr bwMode="auto">
          <a:xfrm>
            <a:off x="857250" y="928688"/>
            <a:ext cx="8001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800" b="1" dirty="0"/>
              <a:t>LINHA QUEBRADA E REFERÊNCIAS</a:t>
            </a:r>
            <a:endParaRPr lang="pt-BR" sz="2800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1785938"/>
            <a:ext cx="7786687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63789" t="39047" r="15634" b="40384"/>
          <a:stretch>
            <a:fillRect/>
          </a:stretch>
        </p:blipFill>
        <p:spPr bwMode="auto">
          <a:xfrm>
            <a:off x="6042051" y="2571744"/>
            <a:ext cx="2316163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40942" t="39047" r="40652" b="41972"/>
          <a:stretch>
            <a:fillRect/>
          </a:stretch>
        </p:blipFill>
        <p:spPr bwMode="auto">
          <a:xfrm>
            <a:off x="3541739" y="2571744"/>
            <a:ext cx="2209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13654" t="40945" r="62865" b="40384"/>
          <a:stretch>
            <a:fillRect/>
          </a:stretch>
        </p:blipFill>
        <p:spPr bwMode="auto">
          <a:xfrm>
            <a:off x="496760" y="2714620"/>
            <a:ext cx="2643187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ângulo 1"/>
          <p:cNvSpPr>
            <a:spLocks noChangeArrowheads="1"/>
          </p:cNvSpPr>
          <p:nvPr/>
        </p:nvSpPr>
        <p:spPr bwMode="auto">
          <a:xfrm>
            <a:off x="571472" y="642918"/>
            <a:ext cx="8001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2800" b="1" dirty="0"/>
              <a:t>LINHA QUEBRADA E REFERENCIAS</a:t>
            </a:r>
            <a:endParaRPr lang="pt-B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tângulo 1"/>
          <p:cNvSpPr>
            <a:spLocks noChangeArrowheads="1"/>
          </p:cNvSpPr>
          <p:nvPr/>
        </p:nvSpPr>
        <p:spPr bwMode="auto">
          <a:xfrm>
            <a:off x="857250" y="285728"/>
            <a:ext cx="8001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2800" b="1" dirty="0"/>
              <a:t>LINHA QUEBRADA E REFERÊNCIAS</a:t>
            </a:r>
            <a:endParaRPr lang="pt-BR" sz="2800" dirty="0"/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/>
          <a:srcRect r="62161" b="66965"/>
          <a:stretch>
            <a:fillRect/>
          </a:stretch>
        </p:blipFill>
        <p:spPr bwMode="auto">
          <a:xfrm>
            <a:off x="428625" y="857232"/>
            <a:ext cx="8001000" cy="340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35135" b="66518"/>
          <a:stretch>
            <a:fillRect/>
          </a:stretch>
        </p:blipFill>
        <p:spPr bwMode="auto">
          <a:xfrm>
            <a:off x="642910" y="4500570"/>
            <a:ext cx="7929562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tângulo 1"/>
          <p:cNvSpPr>
            <a:spLocks noChangeArrowheads="1"/>
          </p:cNvSpPr>
          <p:nvPr/>
        </p:nvSpPr>
        <p:spPr bwMode="auto">
          <a:xfrm>
            <a:off x="857250" y="214290"/>
            <a:ext cx="8001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800" b="1" dirty="0"/>
              <a:t>LINHA QUEBRADA E REFERÊNCIAS</a:t>
            </a:r>
            <a:endParaRPr lang="pt-BR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3806" t="72932" r="70721"/>
          <a:stretch>
            <a:fillRect/>
          </a:stretch>
        </p:blipFill>
        <p:spPr bwMode="auto">
          <a:xfrm>
            <a:off x="0" y="1357313"/>
            <a:ext cx="8786813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33333" t="67857"/>
          <a:stretch>
            <a:fillRect/>
          </a:stretch>
        </p:blipFill>
        <p:spPr bwMode="auto">
          <a:xfrm>
            <a:off x="0" y="4194175"/>
            <a:ext cx="9144000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tângulo 1"/>
          <p:cNvSpPr>
            <a:spLocks noChangeArrowheads="1"/>
          </p:cNvSpPr>
          <p:nvPr/>
        </p:nvSpPr>
        <p:spPr bwMode="auto">
          <a:xfrm>
            <a:off x="642938" y="2857500"/>
            <a:ext cx="80010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6600" b="1"/>
              <a:t>EXERCÍCIOS</a:t>
            </a:r>
            <a:endParaRPr lang="pt-BR" sz="66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 l="2873" t="1279" r="69006" b="61668"/>
          <a:stretch>
            <a:fillRect/>
          </a:stretch>
        </p:blipFill>
        <p:spPr bwMode="auto">
          <a:xfrm>
            <a:off x="714380" y="857232"/>
            <a:ext cx="2714625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58374" t="1279" r="3278" b="83699"/>
          <a:stretch>
            <a:fillRect/>
          </a:stretch>
        </p:blipFill>
        <p:spPr bwMode="auto">
          <a:xfrm>
            <a:off x="3357568" y="857232"/>
            <a:ext cx="370205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58374" t="15800" r="3278" b="72684"/>
          <a:stretch>
            <a:fillRect/>
          </a:stretch>
        </p:blipFill>
        <p:spPr bwMode="auto">
          <a:xfrm>
            <a:off x="3370280" y="2928920"/>
            <a:ext cx="3702050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58374" t="27316" r="3278" b="61668"/>
          <a:stretch>
            <a:fillRect/>
          </a:stretch>
        </p:blipFill>
        <p:spPr bwMode="auto">
          <a:xfrm>
            <a:off x="3357568" y="4500545"/>
            <a:ext cx="37020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58595" t="38332" r="3278" b="50040"/>
          <a:stretch>
            <a:fillRect/>
          </a:stretch>
        </p:blipFill>
        <p:spPr bwMode="auto">
          <a:xfrm>
            <a:off x="3500457" y="1071543"/>
            <a:ext cx="371475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 l="58595" t="49960" r="3278" b="38412"/>
          <a:stretch>
            <a:fillRect/>
          </a:stretch>
        </p:blipFill>
        <p:spPr bwMode="auto">
          <a:xfrm>
            <a:off x="3500457" y="2857480"/>
            <a:ext cx="3714750" cy="17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 l="58595" t="61124" r="3278" b="26784"/>
          <a:stretch>
            <a:fillRect/>
          </a:stretch>
        </p:blipFill>
        <p:spPr bwMode="auto">
          <a:xfrm>
            <a:off x="3571894" y="4571980"/>
            <a:ext cx="371475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upo 13"/>
          <p:cNvGrpSpPr>
            <a:grpSpLocks/>
          </p:cNvGrpSpPr>
          <p:nvPr/>
        </p:nvGrpSpPr>
        <p:grpSpPr bwMode="auto">
          <a:xfrm>
            <a:off x="869981" y="642918"/>
            <a:ext cx="6345238" cy="5786437"/>
            <a:chOff x="0" y="1071546"/>
            <a:chExt cx="6345187" cy="5786454"/>
          </a:xfrm>
        </p:grpSpPr>
        <p:pic>
          <p:nvPicPr>
            <p:cNvPr id="27654" name="Picture 2"/>
            <p:cNvPicPr>
              <a:picLocks noChangeAspect="1" noChangeArrowheads="1"/>
            </p:cNvPicPr>
            <p:nvPr/>
          </p:nvPicPr>
          <p:blipFill>
            <a:blip r:embed="rId2"/>
            <a:srcRect l="2873" t="38332" r="69266" b="26784"/>
            <a:stretch>
              <a:fillRect/>
            </a:stretch>
          </p:blipFill>
          <p:spPr bwMode="auto">
            <a:xfrm>
              <a:off x="0" y="1500188"/>
              <a:ext cx="2714612" cy="5357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2"/>
            <p:cNvPicPr>
              <a:picLocks noChangeAspect="1" noChangeArrowheads="1"/>
            </p:cNvPicPr>
            <p:nvPr/>
          </p:nvPicPr>
          <p:blipFill>
            <a:blip r:embed="rId2"/>
            <a:srcRect l="2873" t="1279" r="69746" b="95216"/>
            <a:stretch>
              <a:fillRect/>
            </a:stretch>
          </p:blipFill>
          <p:spPr bwMode="auto">
            <a:xfrm>
              <a:off x="0" y="1071563"/>
              <a:ext cx="2643174" cy="5000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2"/>
            <p:cNvPicPr>
              <a:picLocks noChangeAspect="1" noChangeArrowheads="1"/>
            </p:cNvPicPr>
            <p:nvPr/>
          </p:nvPicPr>
          <p:blipFill>
            <a:blip r:embed="rId2"/>
            <a:srcRect l="58374" t="1279" r="3278" b="95216"/>
            <a:stretch>
              <a:fillRect/>
            </a:stretch>
          </p:blipFill>
          <p:spPr bwMode="auto">
            <a:xfrm>
              <a:off x="2643174" y="1071546"/>
              <a:ext cx="3702013" cy="500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58424" t="85368" r="2321" b="1569"/>
          <a:stretch>
            <a:fillRect/>
          </a:stretch>
        </p:blipFill>
        <p:spPr bwMode="auto">
          <a:xfrm>
            <a:off x="3357582" y="3786176"/>
            <a:ext cx="3786187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59164" t="72829" r="2321" b="15154"/>
          <a:stretch>
            <a:fillRect/>
          </a:stretch>
        </p:blipFill>
        <p:spPr bwMode="auto">
          <a:xfrm>
            <a:off x="3379856" y="2143113"/>
            <a:ext cx="3714750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upo 6"/>
          <p:cNvGrpSpPr>
            <a:grpSpLocks/>
          </p:cNvGrpSpPr>
          <p:nvPr/>
        </p:nvGrpSpPr>
        <p:grpSpPr bwMode="auto">
          <a:xfrm>
            <a:off x="714394" y="1714488"/>
            <a:ext cx="6345238" cy="3857625"/>
            <a:chOff x="0" y="2000250"/>
            <a:chExt cx="6345187" cy="3857625"/>
          </a:xfrm>
        </p:grpSpPr>
        <p:pic>
          <p:nvPicPr>
            <p:cNvPr id="28677" name="Picture 2"/>
            <p:cNvPicPr>
              <a:picLocks noChangeAspect="1" noChangeArrowheads="1"/>
            </p:cNvPicPr>
            <p:nvPr/>
          </p:nvPicPr>
          <p:blipFill>
            <a:blip r:embed="rId2"/>
            <a:srcRect l="2873" t="72829" r="69722" b="1569"/>
            <a:stretch>
              <a:fillRect/>
            </a:stretch>
          </p:blipFill>
          <p:spPr bwMode="auto">
            <a:xfrm>
              <a:off x="0" y="2357438"/>
              <a:ext cx="2643174" cy="3500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78" name="Picture 2"/>
            <p:cNvPicPr>
              <a:picLocks noChangeAspect="1" noChangeArrowheads="1"/>
            </p:cNvPicPr>
            <p:nvPr/>
          </p:nvPicPr>
          <p:blipFill>
            <a:blip r:embed="rId2"/>
            <a:srcRect l="2873" t="1279" r="69006" b="95216"/>
            <a:stretch>
              <a:fillRect/>
            </a:stretch>
          </p:blipFill>
          <p:spPr bwMode="auto">
            <a:xfrm>
              <a:off x="0" y="2000250"/>
              <a:ext cx="2714612" cy="500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79" name="Picture 2"/>
            <p:cNvPicPr>
              <a:picLocks noChangeAspect="1" noChangeArrowheads="1"/>
            </p:cNvPicPr>
            <p:nvPr/>
          </p:nvPicPr>
          <p:blipFill>
            <a:blip r:embed="rId2"/>
            <a:srcRect l="58374" t="1781" r="3278" b="95216"/>
            <a:stretch>
              <a:fillRect/>
            </a:stretch>
          </p:blipFill>
          <p:spPr bwMode="auto">
            <a:xfrm>
              <a:off x="2643174" y="2071678"/>
              <a:ext cx="3702013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lexandre final3">
  <a:themeElements>
    <a:clrScheme name="Alexandre final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lexandre final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lexandre final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exandre final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exandre final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exandre final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exandre final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exandre final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exandre final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exandre final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exandre final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exandre final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exandre final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exandre final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Alexandre final3</Template>
  <TotalTime>2619</TotalTime>
  <Words>4597</Words>
  <Application>Microsoft Office PowerPoint</Application>
  <PresentationFormat>Apresentação na tela (4:3)</PresentationFormat>
  <Paragraphs>462</Paragraphs>
  <Slides>146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146</vt:i4>
      </vt:variant>
    </vt:vector>
  </HeadingPairs>
  <TitlesOfParts>
    <vt:vector size="154" baseType="lpstr">
      <vt:lpstr>Arial</vt:lpstr>
      <vt:lpstr>Arial Black</vt:lpstr>
      <vt:lpstr>Blackadder ITC</vt:lpstr>
      <vt:lpstr>Brush Script MT</vt:lpstr>
      <vt:lpstr>Tahoma</vt:lpstr>
      <vt:lpstr>Times New Roman</vt:lpstr>
      <vt:lpstr>Wingdings</vt:lpstr>
      <vt:lpstr>Alexandre final3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EGC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 Duplo Pulso</dc:title>
  <dc:creator>EGC</dc:creator>
  <cp:lastModifiedBy>PETMec</cp:lastModifiedBy>
  <cp:revision>135</cp:revision>
  <dcterms:created xsi:type="dcterms:W3CDTF">2006-09-26T18:29:08Z</dcterms:created>
  <dcterms:modified xsi:type="dcterms:W3CDTF">2020-11-12T21:35:09Z</dcterms:modified>
</cp:coreProperties>
</file>